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007577473" r:id="rId3"/>
    <p:sldId id="4251" r:id="rId4"/>
    <p:sldId id="313" r:id="rId5"/>
    <p:sldId id="273" r:id="rId6"/>
    <p:sldId id="2007577474" r:id="rId7"/>
    <p:sldId id="622" r:id="rId8"/>
    <p:sldId id="658" r:id="rId9"/>
    <p:sldId id="2007577475" r:id="rId10"/>
    <p:sldId id="309" r:id="rId11"/>
    <p:sldId id="264" r:id="rId12"/>
    <p:sldId id="616" r:id="rId13"/>
    <p:sldId id="1307" r:id="rId14"/>
    <p:sldId id="1342" r:id="rId15"/>
    <p:sldId id="2007577476" r:id="rId16"/>
  </p:sldIdLst>
  <p:sldSz cx="12192000" cy="6858000"/>
  <p:notesSz cx="6858000" cy="9144000"/>
  <p:embeddedFontLst>
    <p:embeddedFont>
      <p:font typeface="Algerian" panose="04020705040A02060702" pitchFamily="82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S PGothic" panose="020B0600070205080204" pitchFamily="34" charset="-128"/>
      <p:regular r:id="rId24"/>
    </p:embeddedFont>
    <p:embeddedFont>
      <p:font typeface="微軟正黑體" panose="020B0604030504040204" pitchFamily="34" charset="-120"/>
      <p:regular r:id="rId25"/>
      <p:bold r:id="rId26"/>
    </p:embeddedFont>
    <p:embeddedFont>
      <p:font typeface="等线" panose="02020500000000000000" charset="-122"/>
      <p:regular r:id="rId27"/>
      <p:bold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3333CC"/>
    <a:srgbClr val="A50021"/>
    <a:srgbClr val="FF0000"/>
    <a:srgbClr val="E83D18"/>
    <a:srgbClr val="FFFFFF"/>
    <a:srgbClr val="0196E4"/>
    <a:srgbClr val="135784"/>
    <a:srgbClr val="13A1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79" autoAdjust="0"/>
    <p:restoredTop sz="94090" autoAdjust="0"/>
  </p:normalViewPr>
  <p:slideViewPr>
    <p:cSldViewPr snapToGrid="0" showGuides="1">
      <p:cViewPr>
        <p:scale>
          <a:sx n="33" d="100"/>
          <a:sy n="33" d="100"/>
        </p:scale>
        <p:origin x="19" y="984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63" d="100"/>
          <a:sy n="63" d="100"/>
        </p:scale>
        <p:origin x="3134" y="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8FFAC-772B-4337-A9FD-8A7D2B00F779}" type="datetimeFigureOut">
              <a:rPr lang="zh-TW" altLang="en-US" smtClean="0"/>
              <a:t>2023/2/20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5D063-39A3-4E29-AD34-CD7A74DAC6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5631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7F879-224A-4E67-B6B7-DEB9DF26218B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81E5D-536A-44EA-8A9C-81518484F1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636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81E5D-536A-44EA-8A9C-81518484F1C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089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C4DAE-4541-43CA-A4FF-DC618A162F8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577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81E5D-536A-44EA-8A9C-81518484F1C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261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788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1D7DC-8053-469D-9295-A2196AE4C15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901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657FD-FD5B-4189-AD86-7CA89C009CF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677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FF175-D93B-438F-96E4-44E098D31B6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439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97E2D-5F28-475B-9CBB-6C9DE49F4EB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138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24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887236F-BA0F-4DB3-9FBF-39742B178D69}" type="datetime1">
              <a:rPr lang="zh-CN" altLang="en-US" smtClean="0"/>
              <a:pPr/>
              <a:t>2023/2/20</a:t>
            </a:fld>
            <a:endParaRPr lang="zh-CN" altLang="en-US" sz="1200" dirty="0">
              <a:ea typeface="Noto Sans S Chinese Light" panose="020B0300000000000000" pitchFamily="34" charset="-122"/>
            </a:endParaRPr>
          </a:p>
        </p:txBody>
      </p:sp>
      <p:sp>
        <p:nvSpPr>
          <p:cNvPr id="5125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4E19A6-F486-427D-B328-08875D650458}" type="slidenum">
              <a:rPr lang="zh-CN" altLang="en-US" smtClean="0"/>
              <a:pPr/>
              <a:t>10</a:t>
            </a:fld>
            <a:endParaRPr lang="zh-CN" altLang="en-US" sz="1200" dirty="0">
              <a:ea typeface="Noto Sans S Chinese Light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1519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589B5-A323-444B-9143-B068A09F193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429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3457B-B196-4FE1-82DF-295760F0A7F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861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0372D356-2104-4BB7-8B2E-6965714461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4239" y="1200150"/>
            <a:ext cx="1431833" cy="31528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FB06DC-F4F6-4098-B8F2-A1A188B2AD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932" y="185687"/>
            <a:ext cx="6264137" cy="648662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5BBBE79-69A4-41D8-8D77-70EEE20C0E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1" y="3158092"/>
            <a:ext cx="4419600" cy="3699908"/>
          </a:xfrm>
          <a:prstGeom prst="rect">
            <a:avLst/>
          </a:prstGeom>
        </p:spPr>
      </p:pic>
      <p:grpSp>
        <p:nvGrpSpPr>
          <p:cNvPr id="5" name="群組 4"/>
          <p:cNvGrpSpPr/>
          <p:nvPr userDrawn="1"/>
        </p:nvGrpSpPr>
        <p:grpSpPr>
          <a:xfrm>
            <a:off x="2286000" y="91581"/>
            <a:ext cx="8060072" cy="6483504"/>
            <a:chOff x="2286000" y="91581"/>
            <a:chExt cx="8060072" cy="6483504"/>
          </a:xfrm>
        </p:grpSpPr>
        <p:sp>
          <p:nvSpPr>
            <p:cNvPr id="4" name="橢圓 3"/>
            <p:cNvSpPr/>
            <p:nvPr userDrawn="1"/>
          </p:nvSpPr>
          <p:spPr>
            <a:xfrm>
              <a:off x="9374072" y="1896222"/>
              <a:ext cx="972000" cy="972000"/>
            </a:xfrm>
            <a:prstGeom prst="ellipse">
              <a:avLst/>
            </a:prstGeom>
            <a:solidFill>
              <a:srgbClr val="D313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9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適性揚才</a:t>
              </a:r>
              <a:endParaRPr lang="zh-TW" altLang="en-US" sz="1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橢圓 9"/>
            <p:cNvSpPr>
              <a:spLocks noChangeAspect="1"/>
            </p:cNvSpPr>
            <p:nvPr userDrawn="1"/>
          </p:nvSpPr>
          <p:spPr>
            <a:xfrm>
              <a:off x="5610319" y="91581"/>
              <a:ext cx="828000" cy="828000"/>
            </a:xfrm>
            <a:prstGeom prst="ellipse">
              <a:avLst/>
            </a:prstGeom>
            <a:solidFill>
              <a:srgbClr val="E83D1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5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大有可為</a:t>
              </a:r>
              <a:endPara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橢圓 10"/>
            <p:cNvSpPr>
              <a:spLocks noChangeAspect="1"/>
            </p:cNvSpPr>
            <p:nvPr userDrawn="1"/>
          </p:nvSpPr>
          <p:spPr>
            <a:xfrm>
              <a:off x="2286000" y="836367"/>
              <a:ext cx="1443276" cy="1443276"/>
            </a:xfrm>
            <a:prstGeom prst="ellipse">
              <a:avLst/>
            </a:prstGeom>
            <a:solidFill>
              <a:srgbClr val="E83D1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選擇四維</a:t>
              </a:r>
              <a:endPara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2905052" y="5603085"/>
              <a:ext cx="972000" cy="972000"/>
            </a:xfrm>
            <a:prstGeom prst="ellipse">
              <a:avLst/>
            </a:prstGeom>
            <a:solidFill>
              <a:srgbClr val="13A1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9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實現理想</a:t>
              </a:r>
              <a:endParaRPr lang="zh-TW" altLang="en-US" sz="1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" name="矩形 6"/>
          <p:cNvSpPr/>
          <p:nvPr userDrawn="1"/>
        </p:nvSpPr>
        <p:spPr>
          <a:xfrm rot="-300000">
            <a:off x="3198825" y="2277995"/>
            <a:ext cx="6043435" cy="1403548"/>
          </a:xfrm>
          <a:prstGeom prst="rect">
            <a:avLst/>
          </a:prstGeom>
          <a:solidFill>
            <a:srgbClr val="0E1C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" name="矩形 14"/>
          <p:cNvSpPr/>
          <p:nvPr userDrawn="1"/>
        </p:nvSpPr>
        <p:spPr>
          <a:xfrm rot="-300000">
            <a:off x="4075020" y="3766067"/>
            <a:ext cx="4318139" cy="776611"/>
          </a:xfrm>
          <a:prstGeom prst="rect">
            <a:avLst/>
          </a:prstGeom>
          <a:solidFill>
            <a:srgbClr val="0E1C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 userDrawn="1"/>
        </p:nvSpPr>
        <p:spPr>
          <a:xfrm rot="-300000">
            <a:off x="3347902" y="2098820"/>
            <a:ext cx="5827236" cy="178510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dist"/>
            <a:r>
              <a:rPr lang="zh-TW" altLang="en-US" sz="11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四維高中</a:t>
            </a:r>
          </a:p>
        </p:txBody>
      </p:sp>
      <p:sp>
        <p:nvSpPr>
          <p:cNvPr id="18" name="文字方塊 17"/>
          <p:cNvSpPr txBox="1"/>
          <p:nvPr userDrawn="1"/>
        </p:nvSpPr>
        <p:spPr>
          <a:xfrm rot="-300000">
            <a:off x="4258910" y="3626734"/>
            <a:ext cx="407118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dist"/>
            <a:r>
              <a:rPr lang="zh-TW" altLang="en-US" sz="6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生涯規劃</a:t>
            </a:r>
          </a:p>
        </p:txBody>
      </p:sp>
      <p:grpSp>
        <p:nvGrpSpPr>
          <p:cNvPr id="20" name="群組 19"/>
          <p:cNvGrpSpPr/>
          <p:nvPr userDrawn="1"/>
        </p:nvGrpSpPr>
        <p:grpSpPr>
          <a:xfrm>
            <a:off x="8716232" y="5341057"/>
            <a:ext cx="2603500" cy="1320046"/>
            <a:chOff x="8716232" y="5341057"/>
            <a:chExt cx="2603500" cy="1320046"/>
          </a:xfrm>
        </p:grpSpPr>
        <p:sp>
          <p:nvSpPr>
            <p:cNvPr id="21" name="矩形 20"/>
            <p:cNvSpPr/>
            <p:nvPr/>
          </p:nvSpPr>
          <p:spPr>
            <a:xfrm>
              <a:off x="8716232" y="5438140"/>
              <a:ext cx="2603500" cy="1082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2" name="圖片 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01580" y="5341057"/>
              <a:ext cx="2032805" cy="1320046"/>
            </a:xfrm>
            <a:prstGeom prst="rect">
              <a:avLst/>
            </a:prstGeom>
          </p:spPr>
        </p:pic>
      </p:grpSp>
      <p:sp>
        <p:nvSpPr>
          <p:cNvPr id="19" name="橢圓 18"/>
          <p:cNvSpPr>
            <a:spLocks noChangeAspect="1"/>
          </p:cNvSpPr>
          <p:nvPr userDrawn="1"/>
        </p:nvSpPr>
        <p:spPr>
          <a:xfrm>
            <a:off x="787110" y="3158092"/>
            <a:ext cx="1443276" cy="1443276"/>
          </a:xfrm>
          <a:prstGeom prst="ellipse">
            <a:avLst/>
          </a:prstGeom>
          <a:solidFill>
            <a:srgbClr val="13A1AB"/>
          </a:solidFill>
          <a:ln>
            <a:solidFill>
              <a:srgbClr val="13A1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特色課程</a:t>
            </a:r>
          </a:p>
        </p:txBody>
      </p:sp>
    </p:spTree>
    <p:extLst>
      <p:ext uri="{BB962C8B-B14F-4D97-AF65-F5344CB8AC3E}">
        <p14:creationId xmlns:p14="http://schemas.microsoft.com/office/powerpoint/2010/main" val="287587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865F58-120A-4509-9436-F3395BC6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437821-B282-4392-A49C-EC42DC965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9AF9A6-F83D-4AE5-A606-755E90DC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51E329F5-05DC-44A2-8438-C5D43ADF6F5F}" type="datetimeFigureOut">
              <a:rPr lang="zh-CN" altLang="en-US" smtClean="0"/>
              <a:pPr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DD0E54-7CA8-4035-8443-8F518301F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CCD51-024F-4764-B302-65E7B459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B4FC4C9-8DB1-462E-B7CB-22F1888541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84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42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1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3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8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8C7AF-ACBB-460D-BE95-83312F181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D30A37-33F8-4D40-BD3E-1C81F34DD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88456-7349-40DC-BBCD-196CADD2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39EFFF3C-7F7E-458E-B1A7-804451C3E31E}" type="datetimeFigureOut">
              <a:rPr lang="zh-CN" altLang="en-US" smtClean="0"/>
              <a:pPr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386B2-A7B9-46C2-8B9B-657F49BAF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F67E91-5908-42EB-8441-60CFE08E5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6079201B-078C-4482-ABBB-CFDC3D63C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37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0372D356-2104-4BB7-8B2E-6965714461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4239" y="1200150"/>
            <a:ext cx="1431833" cy="31528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FB06DC-F4F6-4098-B8F2-A1A188B2AD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932" y="185687"/>
            <a:ext cx="6264137" cy="648662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5BBBE79-69A4-41D8-8D77-70EEE20C0E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1" y="3158092"/>
            <a:ext cx="4419600" cy="3699908"/>
          </a:xfrm>
          <a:prstGeom prst="rect">
            <a:avLst/>
          </a:prstGeom>
        </p:spPr>
      </p:pic>
      <p:sp>
        <p:nvSpPr>
          <p:cNvPr id="4" name="橢圓 3"/>
          <p:cNvSpPr/>
          <p:nvPr userDrawn="1"/>
        </p:nvSpPr>
        <p:spPr>
          <a:xfrm>
            <a:off x="9374072" y="1896222"/>
            <a:ext cx="972000" cy="972000"/>
          </a:xfrm>
          <a:prstGeom prst="ellipse">
            <a:avLst/>
          </a:prstGeom>
          <a:solidFill>
            <a:srgbClr val="D313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適性揚才</a:t>
            </a:r>
            <a:endParaRPr lang="zh-TW" altLang="en-US" sz="1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橢圓 9"/>
          <p:cNvSpPr>
            <a:spLocks noChangeAspect="1"/>
          </p:cNvSpPr>
          <p:nvPr userDrawn="1"/>
        </p:nvSpPr>
        <p:spPr>
          <a:xfrm>
            <a:off x="5610319" y="91581"/>
            <a:ext cx="828000" cy="828000"/>
          </a:xfrm>
          <a:prstGeom prst="ellipse">
            <a:avLst/>
          </a:prstGeom>
          <a:solidFill>
            <a:srgbClr val="E83D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大有可為</a:t>
            </a:r>
            <a:endParaRPr lang="zh-TW" altLang="en-US"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橢圓 10"/>
          <p:cNvSpPr>
            <a:spLocks noChangeAspect="1"/>
          </p:cNvSpPr>
          <p:nvPr userDrawn="1"/>
        </p:nvSpPr>
        <p:spPr>
          <a:xfrm>
            <a:off x="2286000" y="836367"/>
            <a:ext cx="1443276" cy="1443276"/>
          </a:xfrm>
          <a:prstGeom prst="ellipse">
            <a:avLst/>
          </a:prstGeom>
          <a:solidFill>
            <a:srgbClr val="E83D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選擇四維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橢圓 12"/>
          <p:cNvSpPr/>
          <p:nvPr userDrawn="1"/>
        </p:nvSpPr>
        <p:spPr>
          <a:xfrm>
            <a:off x="2905052" y="5603085"/>
            <a:ext cx="972000" cy="972000"/>
          </a:xfrm>
          <a:prstGeom prst="ellipse">
            <a:avLst/>
          </a:prstGeom>
          <a:solidFill>
            <a:srgbClr val="13A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實現理想</a:t>
            </a:r>
            <a:endParaRPr lang="zh-TW" altLang="en-US" sz="1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 userDrawn="1"/>
        </p:nvSpPr>
        <p:spPr>
          <a:xfrm rot="-300000">
            <a:off x="3198825" y="2277995"/>
            <a:ext cx="6043435" cy="1403548"/>
          </a:xfrm>
          <a:prstGeom prst="rect">
            <a:avLst/>
          </a:prstGeom>
          <a:solidFill>
            <a:srgbClr val="0E1C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" name="矩形 14"/>
          <p:cNvSpPr/>
          <p:nvPr userDrawn="1"/>
        </p:nvSpPr>
        <p:spPr>
          <a:xfrm rot="-300000">
            <a:off x="4075020" y="3766067"/>
            <a:ext cx="4318139" cy="776611"/>
          </a:xfrm>
          <a:prstGeom prst="rect">
            <a:avLst/>
          </a:prstGeom>
          <a:solidFill>
            <a:srgbClr val="0E1C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 userDrawn="1"/>
        </p:nvSpPr>
        <p:spPr>
          <a:xfrm rot="-300000">
            <a:off x="3347902" y="2098820"/>
            <a:ext cx="5827236" cy="178510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dist"/>
            <a:r>
              <a:rPr lang="zh-TW" altLang="en-US" sz="11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四維高中</a:t>
            </a:r>
          </a:p>
        </p:txBody>
      </p:sp>
      <p:grpSp>
        <p:nvGrpSpPr>
          <p:cNvPr id="20" name="群組 19"/>
          <p:cNvGrpSpPr/>
          <p:nvPr userDrawn="1"/>
        </p:nvGrpSpPr>
        <p:grpSpPr>
          <a:xfrm>
            <a:off x="8716232" y="5341057"/>
            <a:ext cx="2603500" cy="1320046"/>
            <a:chOff x="8716232" y="5341057"/>
            <a:chExt cx="2603500" cy="1320046"/>
          </a:xfrm>
        </p:grpSpPr>
        <p:sp>
          <p:nvSpPr>
            <p:cNvPr id="21" name="矩形 20"/>
            <p:cNvSpPr/>
            <p:nvPr/>
          </p:nvSpPr>
          <p:spPr>
            <a:xfrm>
              <a:off x="8716232" y="5438140"/>
              <a:ext cx="2603500" cy="1082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2" name="圖片 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01580" y="5341057"/>
              <a:ext cx="2032805" cy="1320046"/>
            </a:xfrm>
            <a:prstGeom prst="rect">
              <a:avLst/>
            </a:prstGeom>
          </p:spPr>
        </p:pic>
      </p:grpSp>
      <p:sp>
        <p:nvSpPr>
          <p:cNvPr id="18" name="橢圓 17"/>
          <p:cNvSpPr>
            <a:spLocks noChangeAspect="1"/>
          </p:cNvSpPr>
          <p:nvPr userDrawn="1"/>
        </p:nvSpPr>
        <p:spPr>
          <a:xfrm>
            <a:off x="787110" y="3158092"/>
            <a:ext cx="1443276" cy="1443276"/>
          </a:xfrm>
          <a:prstGeom prst="ellipse">
            <a:avLst/>
          </a:prstGeom>
          <a:solidFill>
            <a:srgbClr val="13A1AB"/>
          </a:solidFill>
          <a:ln>
            <a:solidFill>
              <a:srgbClr val="13A1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特色課程</a:t>
            </a:r>
          </a:p>
        </p:txBody>
      </p:sp>
    </p:spTree>
    <p:extLst>
      <p:ext uri="{BB962C8B-B14F-4D97-AF65-F5344CB8AC3E}">
        <p14:creationId xmlns:p14="http://schemas.microsoft.com/office/powerpoint/2010/main" val="27812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C169368-9285-436D-8641-D82F8F8409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6" y="45860"/>
            <a:ext cx="12064807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B21BD6E-1EBB-4E09-9C40-F444225594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1968013-ED0F-48E4-AEC1-7BAA0864AF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2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1375B4-BF14-4445-BEC4-F4417BA0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0EE483-EA12-4A68-B15F-DE6C2A792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E0CC4-959C-41A9-80B6-C64476BE3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56748F-8D21-43A6-A751-4235046B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51E329F5-05DC-44A2-8438-C5D43ADF6F5F}" type="datetimeFigureOut">
              <a:rPr lang="zh-CN" altLang="en-US" smtClean="0"/>
              <a:pPr/>
              <a:t>2023/2/20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8D3D86-1401-40FD-9D2D-9AEFBC3D2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6C5E28-6088-4D30-A777-9F84C90C7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B4FC4C9-8DB1-462E-B7CB-22F1888541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06297A-F728-4A12-BAE5-B424284C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BCF281-F1BF-4BD2-872D-663B063FB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A84269-75C8-4704-8952-773AA01EA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0F85876-E3A8-4FE9-96B6-84A62B0D15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DEF3EE4-91AE-441D-80BD-A1E9CFA256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481312D-8430-42D1-B05E-04439054F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51E329F5-05DC-44A2-8438-C5D43ADF6F5F}" type="datetimeFigureOut">
              <a:rPr lang="zh-CN" altLang="en-US" smtClean="0"/>
              <a:pPr/>
              <a:t>2023/2/20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DDE29B1-0F59-47EF-99BF-D3C1B005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4DE0B0B-725A-4EAD-BF57-B6BBF68B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B4FC4C9-8DB1-462E-B7CB-22F1888541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09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FF69D-C40A-4E4B-9832-0361CEC03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FC2FF5-10EE-495D-A68C-5BA36817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51E329F5-05DC-44A2-8438-C5D43ADF6F5F}" type="datetimeFigureOut">
              <a:rPr lang="zh-CN" altLang="en-US" smtClean="0"/>
              <a:pPr/>
              <a:t>2023/2/20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C965B25-6F53-4067-A806-2E254FA7C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1FEFD11-A854-41A4-AA72-6C3DA493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B4FC4C9-8DB1-462E-B7CB-22F1888541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90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69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E930E9-E438-47B5-B846-75780CED4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25C78B-E36D-4CC5-9818-5414BF2B8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2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1F60C-9D59-4374-BBC5-21AE93ACA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9A955A-F14D-4670-BD29-9EE7E5728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51E329F5-05DC-44A2-8438-C5D43ADF6F5F}" type="datetimeFigureOut">
              <a:rPr lang="zh-CN" altLang="en-US" smtClean="0"/>
              <a:pPr/>
              <a:t>2023/2/20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F6C332-2476-4FBE-AAD4-170F34C4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782405-6DD7-4A66-905D-4CC439C4E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B4FC4C9-8DB1-462E-B7CB-22F1888541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57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F7FF3B-D3DE-4606-814E-403EBE85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2852AE-211A-40AF-B20C-A2541E81F0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B79370E-3F14-407E-99DD-4DEB16829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E283C2-C27B-4B69-BD4F-98B2AA2E1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51E329F5-05DC-44A2-8438-C5D43ADF6F5F}" type="datetimeFigureOut">
              <a:rPr lang="zh-CN" altLang="en-US" smtClean="0"/>
              <a:pPr/>
              <a:t>2023/2/20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155CC0-CF78-4B82-80E7-5ABF5F20E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F6AFCD-C823-40D9-9EF6-37217AA9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B4FC4C9-8DB1-462E-B7CB-22F1888541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77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2F93006-A887-4BDF-857A-3F1DC5484DC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21173" y="-1721174"/>
            <a:ext cx="6882753" cy="103251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7DF55FB-716B-4237-9360-92DE017FB42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88074" y="-1721173"/>
            <a:ext cx="6882753" cy="103251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6292623-76A5-485C-941A-FC6D95450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754"/>
            <a:ext cx="2038350" cy="63188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2C16A9A-0C40-46D3-82A9-003F016F0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5600" y="990600"/>
            <a:ext cx="1676402" cy="589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0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6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g"/><Relationship Id="rId18" Type="http://schemas.openxmlformats.org/officeDocument/2006/relationships/image" Target="../media/image52.jpg"/><Relationship Id="rId3" Type="http://schemas.openxmlformats.org/officeDocument/2006/relationships/image" Target="../media/image6.pn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17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4" Type="http://schemas.openxmlformats.org/officeDocument/2006/relationships/image" Target="../media/image7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0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4B77223-355D-48B3-B2AB-E7BF2C1050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444" y="761399"/>
            <a:ext cx="5812971" cy="5812971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1274249" y="3099269"/>
            <a:ext cx="4545235" cy="441197"/>
            <a:chOff x="1294796" y="2174709"/>
            <a:chExt cx="4545235" cy="441197"/>
          </a:xfrm>
        </p:grpSpPr>
        <p:sp>
          <p:nvSpPr>
            <p:cNvPr id="121" name="Rectangle 89"/>
            <p:cNvSpPr>
              <a:spLocks noChangeArrowheads="1"/>
            </p:cNvSpPr>
            <p:nvPr/>
          </p:nvSpPr>
          <p:spPr bwMode="auto">
            <a:xfrm>
              <a:off x="1294796" y="2264182"/>
              <a:ext cx="236537" cy="236537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</p:spPr>
          <p:txBody>
            <a:bodyPr lIns="86411" tIns="43205" rIns="86411" bIns="43205" anchor="ctr"/>
            <a:lstStyle>
              <a:lvl1pPr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zh-CN" sz="2400" b="1" i="1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cs typeface="+mn-ea"/>
                <a:sym typeface="字魂141号-活力悦动体" panose="00000500000000000000" pitchFamily="2" charset="-122"/>
              </a:endParaRPr>
            </a:p>
          </p:txBody>
        </p:sp>
        <p:sp>
          <p:nvSpPr>
            <p:cNvPr id="124" name="TextBox 202"/>
            <p:cNvSpPr>
              <a:spLocks noChangeArrowheads="1"/>
            </p:cNvSpPr>
            <p:nvPr/>
          </p:nvSpPr>
          <p:spPr bwMode="auto">
            <a:xfrm>
              <a:off x="1789460" y="2174709"/>
              <a:ext cx="4050571" cy="44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6411" tIns="43205" rIns="86411" bIns="43205">
              <a:spAutoFit/>
            </a:bodyPr>
            <a:lstStyle>
              <a:lvl1pPr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zh-TW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全國技藝</a:t>
              </a: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能</a:t>
              </a: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TW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競賽 金手獎 優勝</a:t>
              </a:r>
              <a:endPara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306093" y="614493"/>
            <a:ext cx="7579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zh-TW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四維</a:t>
            </a:r>
            <a:r>
              <a:rPr lang="zh-TW" altLang="en-US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  技能卓越</a:t>
            </a:r>
            <a:endParaRPr lang="zh-CN" altLang="en-US" sz="40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1274249" y="3847722"/>
            <a:ext cx="4962016" cy="441197"/>
            <a:chOff x="1294796" y="2174709"/>
            <a:chExt cx="4962016" cy="441197"/>
          </a:xfrm>
        </p:grpSpPr>
        <p:sp>
          <p:nvSpPr>
            <p:cNvPr id="12" name="Rectangle 89"/>
            <p:cNvSpPr>
              <a:spLocks noChangeArrowheads="1"/>
            </p:cNvSpPr>
            <p:nvPr/>
          </p:nvSpPr>
          <p:spPr bwMode="auto">
            <a:xfrm>
              <a:off x="1294796" y="2264182"/>
              <a:ext cx="236537" cy="236537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</p:spPr>
          <p:txBody>
            <a:bodyPr lIns="86411" tIns="43205" rIns="86411" bIns="43205" anchor="ctr"/>
            <a:lstStyle>
              <a:lvl1pPr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zh-CN" sz="2400" b="1" i="1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cs typeface="+mn-ea"/>
                <a:sym typeface="字魂141号-活力悦动体" panose="00000500000000000000" pitchFamily="2" charset="-122"/>
              </a:endParaRPr>
            </a:p>
          </p:txBody>
        </p:sp>
        <p:sp>
          <p:nvSpPr>
            <p:cNvPr id="13" name="TextBox 202"/>
            <p:cNvSpPr>
              <a:spLocks noChangeArrowheads="1"/>
            </p:cNvSpPr>
            <p:nvPr/>
          </p:nvSpPr>
          <p:spPr bwMode="auto">
            <a:xfrm>
              <a:off x="1789460" y="2174709"/>
              <a:ext cx="4467352" cy="44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6411" tIns="43205" rIns="86411" bIns="43205">
              <a:spAutoFit/>
            </a:bodyPr>
            <a:lstStyle>
              <a:lvl1pPr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zh-TW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發明展 遠哲創意 智慧鐵人創佳績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1274249" y="4596175"/>
            <a:ext cx="4667063" cy="441197"/>
            <a:chOff x="1294796" y="2174709"/>
            <a:chExt cx="4667063" cy="441197"/>
          </a:xfrm>
        </p:grpSpPr>
        <p:sp>
          <p:nvSpPr>
            <p:cNvPr id="15" name="Rectangle 89"/>
            <p:cNvSpPr>
              <a:spLocks noChangeArrowheads="1"/>
            </p:cNvSpPr>
            <p:nvPr/>
          </p:nvSpPr>
          <p:spPr bwMode="auto">
            <a:xfrm>
              <a:off x="1294796" y="2264182"/>
              <a:ext cx="236537" cy="236537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</p:spPr>
          <p:txBody>
            <a:bodyPr lIns="86411" tIns="43205" rIns="86411" bIns="43205" anchor="ctr"/>
            <a:lstStyle>
              <a:lvl1pPr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zh-CN" sz="2400" b="1" i="1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cs typeface="+mn-ea"/>
                <a:sym typeface="字魂141号-活力悦动体" panose="00000500000000000000" pitchFamily="2" charset="-122"/>
              </a:endParaRPr>
            </a:p>
          </p:txBody>
        </p:sp>
        <p:sp>
          <p:nvSpPr>
            <p:cNvPr id="16" name="TextBox 202"/>
            <p:cNvSpPr>
              <a:spLocks noChangeArrowheads="1"/>
            </p:cNvSpPr>
            <p:nvPr/>
          </p:nvSpPr>
          <p:spPr bwMode="auto">
            <a:xfrm>
              <a:off x="1789460" y="2174709"/>
              <a:ext cx="4172399" cy="44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6411" tIns="43205" rIns="86411" bIns="43205">
              <a:spAutoFit/>
            </a:bodyPr>
            <a:lstStyle>
              <a:lvl1pPr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zh-TW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全國高中地理奧林匹亞 金 銀牌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1274249" y="5344629"/>
            <a:ext cx="4798509" cy="441197"/>
            <a:chOff x="1294796" y="2174709"/>
            <a:chExt cx="4798509" cy="441197"/>
          </a:xfrm>
        </p:grpSpPr>
        <p:sp>
          <p:nvSpPr>
            <p:cNvPr id="18" name="Rectangle 89"/>
            <p:cNvSpPr>
              <a:spLocks noChangeArrowheads="1"/>
            </p:cNvSpPr>
            <p:nvPr/>
          </p:nvSpPr>
          <p:spPr bwMode="auto">
            <a:xfrm>
              <a:off x="1294796" y="2264182"/>
              <a:ext cx="236537" cy="236537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</p:spPr>
          <p:txBody>
            <a:bodyPr lIns="86411" tIns="43205" rIns="86411" bIns="43205" anchor="ctr"/>
            <a:lstStyle>
              <a:lvl1pPr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zh-CN" sz="2400" b="1" i="1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cs typeface="+mn-ea"/>
                <a:sym typeface="字魂141号-活力悦动体" panose="00000500000000000000" pitchFamily="2" charset="-122"/>
              </a:endParaRPr>
            </a:p>
          </p:txBody>
        </p:sp>
        <p:sp>
          <p:nvSpPr>
            <p:cNvPr id="19" name="TextBox 202"/>
            <p:cNvSpPr>
              <a:spLocks noChangeArrowheads="1"/>
            </p:cNvSpPr>
            <p:nvPr/>
          </p:nvSpPr>
          <p:spPr bwMode="auto">
            <a:xfrm>
              <a:off x="1789460" y="2174709"/>
              <a:ext cx="4303845" cy="44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6411" tIns="43205" rIns="86411" bIns="43205">
              <a:spAutoFit/>
            </a:bodyPr>
            <a:lstStyle>
              <a:lvl1pPr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176338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TW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乙丙級技能證照通過率花東之冠</a:t>
              </a:r>
            </a:p>
          </p:txBody>
        </p:sp>
      </p:grpSp>
      <p:sp>
        <p:nvSpPr>
          <p:cNvPr id="20" name="TextBox 12"/>
          <p:cNvSpPr txBox="1"/>
          <p:nvPr/>
        </p:nvSpPr>
        <p:spPr>
          <a:xfrm>
            <a:off x="948626" y="1998006"/>
            <a:ext cx="60617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多元智能成效優異 </a:t>
            </a:r>
            <a:r>
              <a:rPr lang="zh-TW" altLang="en-US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人人都能成為花東</a:t>
            </a:r>
            <a:r>
              <a:rPr lang="zh-TW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之光</a:t>
            </a:r>
            <a:endParaRPr lang="en-US" sz="2500" b="1" dirty="0">
              <a:latin typeface="微軟正黑體" panose="020B0604030504040204" pitchFamily="34" charset="-120"/>
              <a:ea typeface="微軟正黑體" panose="020B0604030504040204" pitchFamily="34" charset="-120"/>
              <a:sym typeface="字魂141号-活力悦动体" panose="00000500000000000000" pitchFamily="2" charset="-122"/>
            </a:endParaRPr>
          </a:p>
        </p:txBody>
      </p:sp>
      <p:sp>
        <p:nvSpPr>
          <p:cNvPr id="21" name="Rectangle 13"/>
          <p:cNvSpPr/>
          <p:nvPr/>
        </p:nvSpPr>
        <p:spPr>
          <a:xfrm>
            <a:off x="1073557" y="2590736"/>
            <a:ext cx="1740763" cy="91504"/>
          </a:xfrm>
          <a:prstGeom prst="rect">
            <a:avLst/>
          </a:prstGeom>
          <a:solidFill>
            <a:srgbClr val="3333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字魂141号-活力悦动体" panose="00000500000000000000" pitchFamily="2" charset="-122"/>
              <a:ea typeface="字魂141号-活力悦动体" panose="00000500000000000000" pitchFamily="2" charset="-122"/>
              <a:sym typeface="字魂141号-活力悦动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08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千图PPT彼岸天：ID 8661124库_组合 51">
            <a:extLst>
              <a:ext uri="{FF2B5EF4-FFF2-40B4-BE49-F238E27FC236}">
                <a16:creationId xmlns:a16="http://schemas.microsoft.com/office/drawing/2014/main" id="{19745AAF-2FCC-499B-A3A5-20C539970E2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434075" y="2618790"/>
            <a:ext cx="5503106" cy="1220781"/>
            <a:chOff x="2021805" y="2007266"/>
            <a:chExt cx="5875288" cy="1303344"/>
          </a:xfrm>
        </p:grpSpPr>
        <p:cxnSp>
          <p:nvCxnSpPr>
            <p:cNvPr id="4" name="Straight Connector 30">
              <a:extLst>
                <a:ext uri="{FF2B5EF4-FFF2-40B4-BE49-F238E27FC236}">
                  <a16:creationId xmlns:a16="http://schemas.microsoft.com/office/drawing/2014/main" id="{CCA76DB3-AC12-41FA-B58F-F1F50FFE2A4E}"/>
                </a:ext>
              </a:extLst>
            </p:cNvPr>
            <p:cNvCxnSpPr>
              <a:cxnSpLocks/>
            </p:cNvCxnSpPr>
            <p:nvPr/>
          </p:nvCxnSpPr>
          <p:spPr>
            <a:xfrm>
              <a:off x="2021805" y="2433932"/>
              <a:ext cx="647557" cy="87667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31">
              <a:extLst>
                <a:ext uri="{FF2B5EF4-FFF2-40B4-BE49-F238E27FC236}">
                  <a16:creationId xmlns:a16="http://schemas.microsoft.com/office/drawing/2014/main" id="{FF14D08C-8355-432D-88BB-A32D501E33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2695" y="2007266"/>
              <a:ext cx="2584823" cy="130334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32">
              <a:extLst>
                <a:ext uri="{FF2B5EF4-FFF2-40B4-BE49-F238E27FC236}">
                  <a16:creationId xmlns:a16="http://schemas.microsoft.com/office/drawing/2014/main" id="{D23330F5-2210-4BB7-8A10-5EBB22418513}"/>
                </a:ext>
              </a:extLst>
            </p:cNvPr>
            <p:cNvCxnSpPr>
              <a:cxnSpLocks/>
            </p:cNvCxnSpPr>
            <p:nvPr/>
          </p:nvCxnSpPr>
          <p:spPr>
            <a:xfrm>
              <a:off x="7137582" y="2433932"/>
              <a:ext cx="759511" cy="87667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39">
            <a:extLst>
              <a:ext uri="{FF2B5EF4-FFF2-40B4-BE49-F238E27FC236}">
                <a16:creationId xmlns:a16="http://schemas.microsoft.com/office/drawing/2014/main" id="{6E0B3D41-B5DE-4B20-8142-FA5AF62357ED}"/>
              </a:ext>
            </a:extLst>
          </p:cNvPr>
          <p:cNvGrpSpPr/>
          <p:nvPr/>
        </p:nvGrpSpPr>
        <p:grpSpPr>
          <a:xfrm>
            <a:off x="1564659" y="1630852"/>
            <a:ext cx="939555" cy="939555"/>
            <a:chOff x="1093589" y="1505716"/>
            <a:chExt cx="1003098" cy="1003098"/>
          </a:xfrm>
        </p:grpSpPr>
        <p:sp>
          <p:nvSpPr>
            <p:cNvPr id="29" name="Oval 7">
              <a:extLst>
                <a:ext uri="{FF2B5EF4-FFF2-40B4-BE49-F238E27FC236}">
                  <a16:creationId xmlns:a16="http://schemas.microsoft.com/office/drawing/2014/main" id="{EFCAAB39-DA3B-4BB3-B2C3-1447E098DC92}"/>
                </a:ext>
              </a:extLst>
            </p:cNvPr>
            <p:cNvSpPr/>
            <p:nvPr/>
          </p:nvSpPr>
          <p:spPr>
            <a:xfrm>
              <a:off x="1093589" y="1505716"/>
              <a:ext cx="1003098" cy="1003098"/>
            </a:xfrm>
            <a:prstGeom prst="ellipse">
              <a:avLst/>
            </a:prstGeom>
            <a:solidFill>
              <a:srgbClr val="0000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cs typeface="+mn-ea"/>
                <a:sym typeface="字魂141号-活力悦动体" panose="00000500000000000000" pitchFamily="2" charset="-122"/>
              </a:endParaRPr>
            </a:p>
          </p:txBody>
        </p:sp>
        <p:sp>
          <p:nvSpPr>
            <p:cNvPr id="30" name="Oval 8">
              <a:extLst>
                <a:ext uri="{FF2B5EF4-FFF2-40B4-BE49-F238E27FC236}">
                  <a16:creationId xmlns:a16="http://schemas.microsoft.com/office/drawing/2014/main" id="{D3F178A5-B5E7-4182-A33D-90248111F47C}"/>
                </a:ext>
              </a:extLst>
            </p:cNvPr>
            <p:cNvSpPr/>
            <p:nvPr/>
          </p:nvSpPr>
          <p:spPr>
            <a:xfrm>
              <a:off x="1210633" y="1622760"/>
              <a:ext cx="769009" cy="769009"/>
            </a:xfrm>
            <a:prstGeom prst="ellipse">
              <a:avLst/>
            </a:prstGeom>
            <a:solidFill>
              <a:srgbClr val="0000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TW" altLang="en-US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rPr>
                <a:t>自主</a:t>
              </a:r>
              <a:endParaRPr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endParaRPr>
            </a:p>
          </p:txBody>
        </p:sp>
      </p:grpSp>
      <p:grpSp>
        <p:nvGrpSpPr>
          <p:cNvPr id="11" name="Group 40">
            <a:extLst>
              <a:ext uri="{FF2B5EF4-FFF2-40B4-BE49-F238E27FC236}">
                <a16:creationId xmlns:a16="http://schemas.microsoft.com/office/drawing/2014/main" id="{14F1F11A-B593-4717-952E-2E64B85A350B}"/>
              </a:ext>
            </a:extLst>
          </p:cNvPr>
          <p:cNvGrpSpPr/>
          <p:nvPr/>
        </p:nvGrpSpPr>
        <p:grpSpPr>
          <a:xfrm>
            <a:off x="2625032" y="4003112"/>
            <a:ext cx="939555" cy="939555"/>
            <a:chOff x="2594479" y="3235727"/>
            <a:chExt cx="1003098" cy="1003098"/>
          </a:xfrm>
          <a:solidFill>
            <a:srgbClr val="0000FF">
              <a:alpha val="40000"/>
            </a:srgbClr>
          </a:solidFill>
        </p:grpSpPr>
        <p:sp>
          <p:nvSpPr>
            <p:cNvPr id="33" name="Oval 12">
              <a:extLst>
                <a:ext uri="{FF2B5EF4-FFF2-40B4-BE49-F238E27FC236}">
                  <a16:creationId xmlns:a16="http://schemas.microsoft.com/office/drawing/2014/main" id="{4913A047-9E5F-4DAE-A73B-9C678FEC4750}"/>
                </a:ext>
              </a:extLst>
            </p:cNvPr>
            <p:cNvSpPr/>
            <p:nvPr/>
          </p:nvSpPr>
          <p:spPr>
            <a:xfrm>
              <a:off x="2594479" y="3235727"/>
              <a:ext cx="1003098" cy="1003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cs typeface="+mn-ea"/>
                <a:sym typeface="字魂141号-活力悦动体" panose="00000500000000000000" pitchFamily="2" charset="-122"/>
              </a:endParaRPr>
            </a:p>
          </p:txBody>
        </p:sp>
        <p:sp>
          <p:nvSpPr>
            <p:cNvPr id="34" name="Oval 13">
              <a:extLst>
                <a:ext uri="{FF2B5EF4-FFF2-40B4-BE49-F238E27FC236}">
                  <a16:creationId xmlns:a16="http://schemas.microsoft.com/office/drawing/2014/main" id="{E83DAB3B-C3E8-4945-B91D-5BFA87515DBF}"/>
                </a:ext>
              </a:extLst>
            </p:cNvPr>
            <p:cNvSpPr/>
            <p:nvPr/>
          </p:nvSpPr>
          <p:spPr>
            <a:xfrm>
              <a:off x="2711523" y="3352771"/>
              <a:ext cx="769009" cy="7690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TW" altLang="en-US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rPr>
                <a:t>彈性</a:t>
              </a:r>
              <a:endParaRPr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endParaRPr>
            </a:p>
          </p:txBody>
        </p:sp>
      </p:grpSp>
      <p:grpSp>
        <p:nvGrpSpPr>
          <p:cNvPr id="8" name="Group 42">
            <a:extLst>
              <a:ext uri="{FF2B5EF4-FFF2-40B4-BE49-F238E27FC236}">
                <a16:creationId xmlns:a16="http://schemas.microsoft.com/office/drawing/2014/main" id="{99B1DB7D-6AE5-44FC-9376-4B02C4FD7D6A}"/>
              </a:ext>
            </a:extLst>
          </p:cNvPr>
          <p:cNvGrpSpPr/>
          <p:nvPr/>
        </p:nvGrpSpPr>
        <p:grpSpPr>
          <a:xfrm>
            <a:off x="7867042" y="2153992"/>
            <a:ext cx="939555" cy="939555"/>
            <a:chOff x="7822210" y="3235727"/>
            <a:chExt cx="1003098" cy="1003098"/>
          </a:xfrm>
          <a:solidFill>
            <a:srgbClr val="0000FF">
              <a:alpha val="40000"/>
            </a:srgbClr>
          </a:solidFill>
        </p:grpSpPr>
        <p:sp>
          <p:nvSpPr>
            <p:cNvPr id="45" name="Oval 27">
              <a:extLst>
                <a:ext uri="{FF2B5EF4-FFF2-40B4-BE49-F238E27FC236}">
                  <a16:creationId xmlns:a16="http://schemas.microsoft.com/office/drawing/2014/main" id="{F03DEC5D-23E5-4CDE-A218-D0BF1F767768}"/>
                </a:ext>
              </a:extLst>
            </p:cNvPr>
            <p:cNvSpPr/>
            <p:nvPr/>
          </p:nvSpPr>
          <p:spPr>
            <a:xfrm>
              <a:off x="7822210" y="3235727"/>
              <a:ext cx="1003098" cy="1003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cs typeface="+mn-ea"/>
                <a:sym typeface="字魂141号-活力悦动体" panose="00000500000000000000" pitchFamily="2" charset="-122"/>
              </a:endParaRPr>
            </a:p>
          </p:txBody>
        </p:sp>
        <p:sp>
          <p:nvSpPr>
            <p:cNvPr id="46" name="Oval 28">
              <a:extLst>
                <a:ext uri="{FF2B5EF4-FFF2-40B4-BE49-F238E27FC236}">
                  <a16:creationId xmlns:a16="http://schemas.microsoft.com/office/drawing/2014/main" id="{C05DC049-0F5A-4367-B4EC-60D9A42F5DAD}"/>
                </a:ext>
              </a:extLst>
            </p:cNvPr>
            <p:cNvSpPr/>
            <p:nvPr/>
          </p:nvSpPr>
          <p:spPr>
            <a:xfrm>
              <a:off x="7939254" y="3352771"/>
              <a:ext cx="769009" cy="7690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TW" altLang="en-US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rPr>
                <a:t>業師</a:t>
              </a:r>
              <a:endParaRPr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endParaRPr>
            </a:p>
          </p:txBody>
        </p:sp>
      </p:grpSp>
      <p:sp>
        <p:nvSpPr>
          <p:cNvPr id="53" name="išľíďè">
            <a:extLst>
              <a:ext uri="{FF2B5EF4-FFF2-40B4-BE49-F238E27FC236}">
                <a16:creationId xmlns:a16="http://schemas.microsoft.com/office/drawing/2014/main" id="{57E7B147-48A7-420F-92A1-B2F2D56B7D59}"/>
              </a:ext>
            </a:extLst>
          </p:cNvPr>
          <p:cNvSpPr/>
          <p:nvPr/>
        </p:nvSpPr>
        <p:spPr bwMode="auto">
          <a:xfrm>
            <a:off x="2667840" y="2076099"/>
            <a:ext cx="341800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自主學習多元 學習歷程豐富</a:t>
            </a:r>
          </a:p>
        </p:txBody>
      </p:sp>
      <p:sp>
        <p:nvSpPr>
          <p:cNvPr id="54" name="iSlíďè">
            <a:extLst>
              <a:ext uri="{FF2B5EF4-FFF2-40B4-BE49-F238E27FC236}">
                <a16:creationId xmlns:a16="http://schemas.microsoft.com/office/drawing/2014/main" id="{AE715C79-E713-44B2-AFA5-FBA85B838DC5}"/>
              </a:ext>
            </a:extLst>
          </p:cNvPr>
          <p:cNvSpPr txBox="1"/>
          <p:nvPr/>
        </p:nvSpPr>
        <p:spPr bwMode="auto">
          <a:xfrm>
            <a:off x="2667840" y="1643609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Autofit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rPr>
              <a:t>自主學習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字魂141号-活力悦动体" panose="00000500000000000000" pitchFamily="2" charset="-122"/>
            </a:endParaRPr>
          </a:p>
        </p:txBody>
      </p:sp>
      <p:sp>
        <p:nvSpPr>
          <p:cNvPr id="55" name="išľíďè">
            <a:extLst>
              <a:ext uri="{FF2B5EF4-FFF2-40B4-BE49-F238E27FC236}">
                <a16:creationId xmlns:a16="http://schemas.microsoft.com/office/drawing/2014/main" id="{20473F0A-8859-476C-A5B9-07BE067DB1F3}"/>
              </a:ext>
            </a:extLst>
          </p:cNvPr>
          <p:cNvSpPr/>
          <p:nvPr/>
        </p:nvSpPr>
        <p:spPr bwMode="auto">
          <a:xfrm>
            <a:off x="1778001" y="5581169"/>
            <a:ext cx="3518772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開設彈性課程　跨學程跨領域</a:t>
            </a:r>
            <a:endParaRPr lang="zh-CN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字魂141号-活力悦动体" panose="00000500000000000000" pitchFamily="2" charset="-122"/>
            </a:endParaRPr>
          </a:p>
        </p:txBody>
      </p:sp>
      <p:sp>
        <p:nvSpPr>
          <p:cNvPr id="56" name="iSlíďè">
            <a:extLst>
              <a:ext uri="{FF2B5EF4-FFF2-40B4-BE49-F238E27FC236}">
                <a16:creationId xmlns:a16="http://schemas.microsoft.com/office/drawing/2014/main" id="{C9D701A1-079B-4C4D-A1DB-4A8EB23E6498}"/>
              </a:ext>
            </a:extLst>
          </p:cNvPr>
          <p:cNvSpPr txBox="1"/>
          <p:nvPr/>
        </p:nvSpPr>
        <p:spPr bwMode="auto">
          <a:xfrm>
            <a:off x="1910819" y="5094324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Autofit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rPr>
              <a:t>彈性課程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字魂141号-活力悦动体" panose="00000500000000000000" pitchFamily="2" charset="-122"/>
            </a:endParaRPr>
          </a:p>
        </p:txBody>
      </p:sp>
      <p:sp>
        <p:nvSpPr>
          <p:cNvPr id="48" name="išľíďè">
            <a:extLst>
              <a:ext uri="{FF2B5EF4-FFF2-40B4-BE49-F238E27FC236}">
                <a16:creationId xmlns:a16="http://schemas.microsoft.com/office/drawing/2014/main" id="{065FC818-8624-441E-987B-08ADA0BB040D}"/>
              </a:ext>
            </a:extLst>
          </p:cNvPr>
          <p:cNvSpPr/>
          <p:nvPr/>
        </p:nvSpPr>
        <p:spPr bwMode="auto">
          <a:xfrm>
            <a:off x="8035943" y="3571845"/>
            <a:ext cx="3495657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業師協同教學　校外職涯體驗</a:t>
            </a:r>
            <a:endParaRPr lang="zh-CN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字魂141号-活力悦动体" panose="00000500000000000000" pitchFamily="2" charset="-122"/>
            </a:endParaRPr>
          </a:p>
        </p:txBody>
      </p:sp>
      <p:sp>
        <p:nvSpPr>
          <p:cNvPr id="49" name="iSlíďè">
            <a:extLst>
              <a:ext uri="{FF2B5EF4-FFF2-40B4-BE49-F238E27FC236}">
                <a16:creationId xmlns:a16="http://schemas.microsoft.com/office/drawing/2014/main" id="{EB43769B-BBC1-4954-9A3D-BAC042291C88}"/>
              </a:ext>
            </a:extLst>
          </p:cNvPr>
          <p:cNvSpPr txBox="1"/>
          <p:nvPr/>
        </p:nvSpPr>
        <p:spPr bwMode="auto">
          <a:xfrm>
            <a:off x="8075248" y="3141331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Autofit/>
          </a:bodyPr>
          <a:lstStyle/>
          <a:p>
            <a:pPr lvl="0" defTabSz="913765">
              <a:spcBef>
                <a:spcPct val="0"/>
              </a:spcBef>
              <a:defRPr/>
            </a:pPr>
            <a:r>
              <a:rPr lang="zh-TW" altLang="en-US" sz="2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rPr>
              <a:t>業師協同</a:t>
            </a:r>
            <a:endParaRPr lang="zh-CN" altLang="en-US" sz="22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字魂141号-活力悦动体" panose="00000500000000000000" pitchFamily="2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4FDCBB1A-E7B1-4098-B3F7-3AE2E19D5F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79" y="2645639"/>
            <a:ext cx="4463859" cy="4463859"/>
          </a:xfrm>
          <a:prstGeom prst="rect">
            <a:avLst/>
          </a:prstGeom>
        </p:spPr>
      </p:pic>
      <p:sp>
        <p:nvSpPr>
          <p:cNvPr id="31" name="文本框 8"/>
          <p:cNvSpPr txBox="1"/>
          <p:nvPr/>
        </p:nvSpPr>
        <p:spPr>
          <a:xfrm>
            <a:off x="2306093" y="614493"/>
            <a:ext cx="7579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zh-TW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四維</a:t>
            </a:r>
            <a:r>
              <a:rPr lang="zh-TW" altLang="en-US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  彈性課程</a:t>
            </a:r>
            <a:endParaRPr lang="zh-CN" altLang="en-US" sz="40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301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07785" y="2386053"/>
            <a:ext cx="1477321" cy="492440"/>
          </a:xfrm>
          <a:prstGeom prst="rect">
            <a:avLst/>
          </a:prstGeom>
          <a:noFill/>
        </p:spPr>
        <p:txBody>
          <a:bodyPr wrap="none" lIns="121917" tIns="60959" rIns="121917" bIns="60959" rtlCol="0">
            <a:spAutoFit/>
          </a:bodyPr>
          <a:lstStyle/>
          <a:p>
            <a:pPr defTabSz="914377">
              <a:defRPr/>
            </a:pPr>
            <a:r>
              <a:rPr lang="zh-TW" altLang="en-US" sz="2400" b="1" kern="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rPr>
              <a:t>早鳥專案</a:t>
            </a:r>
            <a:endParaRPr lang="zh-CN" altLang="en-US" sz="2400" b="1" kern="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字魂141号-活力悦动体" panose="00000500000000000000" pitchFamily="2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00668" y="2768674"/>
            <a:ext cx="3365196" cy="49391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完全免試 免試第一志願</a:t>
            </a:r>
            <a:endParaRPr lang="zh-CN" altLang="en-US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字魂141号-活力悦动体" panose="00000500000000000000" pitchFamily="2" charset="-12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00668" y="4547996"/>
            <a:ext cx="3016204" cy="492440"/>
          </a:xfrm>
          <a:prstGeom prst="rect">
            <a:avLst/>
          </a:prstGeom>
          <a:noFill/>
        </p:spPr>
        <p:txBody>
          <a:bodyPr wrap="none" lIns="121917" tIns="60959" rIns="121917" bIns="60959" rtlCol="0">
            <a:spAutoFit/>
          </a:bodyPr>
          <a:lstStyle/>
          <a:p>
            <a:pPr defTabSz="914377">
              <a:defRPr/>
            </a:pPr>
            <a:r>
              <a:rPr lang="zh-TW" altLang="en-US" sz="2400" b="1" kern="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rPr>
              <a:t>入學成績優秀獎學金</a:t>
            </a:r>
            <a:endParaRPr lang="zh-CN" altLang="en-US" sz="2400" b="1" kern="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字魂141号-活力悦动体" panose="00000500000000000000" pitchFamily="2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93551" y="4971256"/>
            <a:ext cx="3202878" cy="503597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會考成績優異 獎金豐富</a:t>
            </a:r>
            <a:endParaRPr lang="zh-CN" altLang="en-US" sz="1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字魂141号-活力悦动体" panose="00000500000000000000" pitchFamily="2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382663" y="2518133"/>
            <a:ext cx="1477321" cy="492440"/>
          </a:xfrm>
          <a:prstGeom prst="rect">
            <a:avLst/>
          </a:prstGeom>
          <a:noFill/>
        </p:spPr>
        <p:txBody>
          <a:bodyPr wrap="none" lIns="121917" tIns="60959" rIns="121917" bIns="60959" rtlCol="0">
            <a:spAutoFit/>
          </a:bodyPr>
          <a:lstStyle/>
          <a:p>
            <a:pPr defTabSz="914377">
              <a:defRPr/>
            </a:pPr>
            <a:r>
              <a:rPr lang="zh-TW" altLang="en-US" sz="2400" b="1" kern="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rPr>
              <a:t>政府補助</a:t>
            </a:r>
            <a:endParaRPr lang="zh-CN" altLang="en-US" sz="2400" b="1" kern="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字魂141号-活力悦动体" panose="00000500000000000000" pitchFamily="2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382663" y="2913501"/>
            <a:ext cx="3300430" cy="538607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學費政府補助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公立學校一樣</a:t>
            </a:r>
            <a:endParaRPr lang="zh-CN" altLang="en-US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字魂141号-活力悦动体" panose="00000500000000000000" pitchFamily="2" charset="-12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382663" y="4554005"/>
            <a:ext cx="1785098" cy="492440"/>
          </a:xfrm>
          <a:prstGeom prst="rect">
            <a:avLst/>
          </a:prstGeom>
          <a:noFill/>
        </p:spPr>
        <p:txBody>
          <a:bodyPr wrap="none" lIns="121917" tIns="60959" rIns="121917" bIns="60959" rtlCol="0">
            <a:spAutoFit/>
          </a:bodyPr>
          <a:lstStyle/>
          <a:p>
            <a:pPr defTabSz="914377">
              <a:defRPr/>
            </a:pPr>
            <a:r>
              <a:rPr lang="zh-TW" altLang="en-US" sz="2400" b="1" kern="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rPr>
              <a:t>各項獎學金</a:t>
            </a:r>
            <a:endParaRPr lang="zh-CN" altLang="en-US" sz="2400" b="1" kern="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字魂141号-活力悦动体" panose="00000500000000000000" pitchFamily="2" charset="-12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382663" y="4979853"/>
            <a:ext cx="3373908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技能績優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運動績優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兄弟姊妹 宿舍減免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讀四維學費不用愁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34D7B16-78F4-4DC8-9A47-C232D663FE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347" y="1479550"/>
            <a:ext cx="3842691" cy="4803364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2306093" y="614493"/>
            <a:ext cx="7579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zh-TW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四維</a:t>
            </a:r>
            <a:r>
              <a:rPr lang="zh-TW" altLang="en-US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  學費獎勵</a:t>
            </a:r>
            <a:endParaRPr lang="zh-CN" altLang="en-US" sz="40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700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ef09ac28eaae964ec9988a5cce77c8b8C1E4685C6E6B40CD7615480512384A61EE159C6FE0045D14B61E85D0A95589D558B81FFC809322ACC20DC2254D928200A3EA0841B8B1814961BE795024DFDEF45878460D5EEC04B3DB4C246007153409DEDE37CA726A66AF19B77CE744E11CADCFB09B3408DEC1F688348922E38CCEE" hidden="1"/>
          <p:cNvSpPr txBox="1"/>
          <p:nvPr/>
        </p:nvSpPr>
        <p:spPr>
          <a:xfrm>
            <a:off x="-355599" y="1803400"/>
            <a:ext cx="351635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33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cs typeface="+mn-ea"/>
                <a:sym typeface="字魂141号-活力悦动体" panose="00000500000000000000" pitchFamily="2" charset="-122"/>
              </a:rPr>
              <a:t>e7d195523061f1c0cef09ac28eaae964ec9988a5cce77c8b8C1E4685C6E6B40CD7615480512384A61EE159C6FE0045D14B61E85D0A95589D558B81FFC809322ACC20DC2254D928200A3EA0841B8B1814961BE795024DFDEF45878460D5EEC04B3DB4C246007153409DEDE37CA726A66AF19B77CE744E11CADCFB09B3408DEC1F688348922E38CCEE</a:t>
            </a:r>
            <a:endParaRPr lang="zh-CN" altLang="en-US" sz="133" dirty="0">
              <a:latin typeface="字魂141号-活力悦动体" panose="00000500000000000000" pitchFamily="2" charset="-122"/>
              <a:ea typeface="字魂141号-活力悦动体" panose="00000500000000000000" pitchFamily="2" charset="-122"/>
              <a:cs typeface="+mn-ea"/>
              <a:sym typeface="字魂141号-活力悦动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F640CB2-9327-441E-B2CD-50BEF6913C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851" y="547097"/>
            <a:ext cx="6096012" cy="609601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306093" y="614493"/>
            <a:ext cx="7579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zh-TW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四維</a:t>
            </a:r>
            <a:r>
              <a:rPr lang="zh-TW" altLang="en-US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  學程熱門</a:t>
            </a:r>
            <a:endParaRPr lang="zh-CN" altLang="en-US" sz="40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791377" y="1854917"/>
            <a:ext cx="1689679" cy="940832"/>
            <a:chOff x="1150146" y="1953320"/>
            <a:chExt cx="1689679" cy="940832"/>
          </a:xfrm>
        </p:grpSpPr>
        <p:sp>
          <p:nvSpPr>
            <p:cNvPr id="25" name="文本框 13"/>
            <p:cNvSpPr txBox="1">
              <a:spLocks noChangeArrowheads="1"/>
            </p:cNvSpPr>
            <p:nvPr/>
          </p:nvSpPr>
          <p:spPr bwMode="auto">
            <a:xfrm>
              <a:off x="1150146" y="1953320"/>
              <a:ext cx="1338828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zh-TW" altLang="en-US" sz="30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rPr>
                <a:t>普通科</a:t>
              </a:r>
              <a:endParaRPr lang="zh-CN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endParaRPr>
            </a:p>
          </p:txBody>
        </p:sp>
        <p:sp>
          <p:nvSpPr>
            <p:cNvPr id="10" name="文本框 13"/>
            <p:cNvSpPr txBox="1">
              <a:spLocks noChangeArrowheads="1"/>
            </p:cNvSpPr>
            <p:nvPr/>
          </p:nvSpPr>
          <p:spPr bwMode="auto">
            <a:xfrm>
              <a:off x="1154748" y="2524820"/>
              <a:ext cx="16850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zh-TW" altLang="en-US" sz="1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rPr>
                <a:t>自然組  社會組</a:t>
              </a:r>
              <a:endParaRPr lang="zh-CN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791377" y="3284234"/>
            <a:ext cx="3070071" cy="1217831"/>
            <a:chOff x="-1730657" y="1953320"/>
            <a:chExt cx="3070071" cy="1217831"/>
          </a:xfrm>
        </p:grpSpPr>
        <p:sp>
          <p:nvSpPr>
            <p:cNvPr id="16" name="文本框 13"/>
            <p:cNvSpPr txBox="1">
              <a:spLocks noChangeArrowheads="1"/>
            </p:cNvSpPr>
            <p:nvPr/>
          </p:nvSpPr>
          <p:spPr bwMode="auto">
            <a:xfrm>
              <a:off x="-1730657" y="1953320"/>
              <a:ext cx="210826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zh-TW" altLang="en-US" sz="30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rPr>
                <a:t>電機電子群</a:t>
              </a:r>
              <a:endParaRPr lang="zh-CN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endParaRPr>
            </a:p>
          </p:txBody>
        </p:sp>
        <p:sp>
          <p:nvSpPr>
            <p:cNvPr id="17" name="文本框 13"/>
            <p:cNvSpPr txBox="1">
              <a:spLocks noChangeArrowheads="1"/>
            </p:cNvSpPr>
            <p:nvPr/>
          </p:nvSpPr>
          <p:spPr bwMode="auto">
            <a:xfrm>
              <a:off x="-1730657" y="2524820"/>
              <a:ext cx="307007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TW" altLang="en-US" sz="1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rPr>
                <a:t>電機技術學程  電子技術學程</a:t>
              </a:r>
              <a:endParaRPr lang="en-US" altLang="zh-TW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endParaRPr>
            </a:p>
            <a:p>
              <a:pPr eaLnBrk="1" hangingPunct="1"/>
              <a:r>
                <a:rPr lang="zh-TW" altLang="en-US" sz="1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rPr>
                <a:t>資訊技術學程</a:t>
              </a:r>
              <a:endParaRPr lang="zh-CN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791377" y="4990549"/>
            <a:ext cx="1569660" cy="940832"/>
            <a:chOff x="-1730657" y="1953320"/>
            <a:chExt cx="1569660" cy="940832"/>
          </a:xfrm>
        </p:grpSpPr>
        <p:sp>
          <p:nvSpPr>
            <p:cNvPr id="21" name="文本框 13"/>
            <p:cNvSpPr txBox="1">
              <a:spLocks noChangeArrowheads="1"/>
            </p:cNvSpPr>
            <p:nvPr/>
          </p:nvSpPr>
          <p:spPr bwMode="auto">
            <a:xfrm>
              <a:off x="-1730657" y="1953320"/>
              <a:ext cx="1338828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zh-TW" altLang="en-US" sz="30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rPr>
                <a:t>餐旅群</a:t>
              </a:r>
              <a:endParaRPr lang="zh-CN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endParaRPr>
            </a:p>
          </p:txBody>
        </p:sp>
        <p:sp>
          <p:nvSpPr>
            <p:cNvPr id="22" name="文本框 13"/>
            <p:cNvSpPr txBox="1">
              <a:spLocks noChangeArrowheads="1"/>
            </p:cNvSpPr>
            <p:nvPr/>
          </p:nvSpPr>
          <p:spPr bwMode="auto">
            <a:xfrm>
              <a:off x="-1730657" y="2524820"/>
              <a:ext cx="15696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TW" altLang="en-US" sz="1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rPr>
                <a:t>觀光餐飲學程</a:t>
              </a:r>
              <a:endParaRPr lang="zh-CN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8593509" y="3283545"/>
            <a:ext cx="3070071" cy="1217831"/>
            <a:chOff x="-1730657" y="1953320"/>
            <a:chExt cx="3070071" cy="1217831"/>
          </a:xfrm>
        </p:grpSpPr>
        <p:sp>
          <p:nvSpPr>
            <p:cNvPr id="26" name="文本框 13"/>
            <p:cNvSpPr txBox="1">
              <a:spLocks noChangeArrowheads="1"/>
            </p:cNvSpPr>
            <p:nvPr/>
          </p:nvSpPr>
          <p:spPr bwMode="auto">
            <a:xfrm>
              <a:off x="-1730657" y="1953320"/>
              <a:ext cx="1338828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zh-TW" altLang="en-US" sz="30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rPr>
                <a:t>商管群</a:t>
              </a:r>
              <a:endParaRPr lang="zh-CN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endParaRPr>
            </a:p>
          </p:txBody>
        </p:sp>
        <p:sp>
          <p:nvSpPr>
            <p:cNvPr id="27" name="文本框 13"/>
            <p:cNvSpPr txBox="1">
              <a:spLocks noChangeArrowheads="1"/>
            </p:cNvSpPr>
            <p:nvPr/>
          </p:nvSpPr>
          <p:spPr bwMode="auto">
            <a:xfrm>
              <a:off x="-1730657" y="2524820"/>
              <a:ext cx="307007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TW" altLang="en-US" sz="1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rPr>
                <a:t>資料處理學程  電子商務學程</a:t>
              </a:r>
              <a:endParaRPr lang="en-US" altLang="zh-TW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endParaRPr>
            </a:p>
            <a:p>
              <a:pPr eaLnBrk="1" hangingPunct="1"/>
              <a:endParaRPr lang="zh-CN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8593509" y="4989860"/>
            <a:ext cx="1569660" cy="940832"/>
            <a:chOff x="-1730657" y="1953320"/>
            <a:chExt cx="1569660" cy="940832"/>
          </a:xfrm>
        </p:grpSpPr>
        <p:sp>
          <p:nvSpPr>
            <p:cNvPr id="29" name="文本框 13"/>
            <p:cNvSpPr txBox="1">
              <a:spLocks noChangeArrowheads="1"/>
            </p:cNvSpPr>
            <p:nvPr/>
          </p:nvSpPr>
          <p:spPr bwMode="auto">
            <a:xfrm>
              <a:off x="-1730657" y="1953320"/>
              <a:ext cx="1338828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zh-TW" altLang="en-US" sz="30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rPr>
                <a:t>外語群</a:t>
              </a:r>
              <a:endParaRPr lang="zh-CN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endParaRPr>
            </a:p>
          </p:txBody>
        </p:sp>
        <p:sp>
          <p:nvSpPr>
            <p:cNvPr id="30" name="文本框 13"/>
            <p:cNvSpPr txBox="1">
              <a:spLocks noChangeArrowheads="1"/>
            </p:cNvSpPr>
            <p:nvPr/>
          </p:nvSpPr>
          <p:spPr bwMode="auto">
            <a:xfrm>
              <a:off x="-1730657" y="2524820"/>
              <a:ext cx="15696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TW" altLang="en-US" sz="1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rPr>
                <a:t>應用日語學程</a:t>
              </a:r>
              <a:endParaRPr lang="zh-CN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字魂141号-活力悦动体" panose="00000500000000000000" pitchFamily="2" charset="-122"/>
              </a:endParaRPr>
            </a:p>
          </p:txBody>
        </p:sp>
      </p:grpSp>
      <p:sp>
        <p:nvSpPr>
          <p:cNvPr id="31" name="文字方塊 30"/>
          <p:cNvSpPr txBox="1"/>
          <p:nvPr/>
        </p:nvSpPr>
        <p:spPr>
          <a:xfrm>
            <a:off x="3310622" y="6111941"/>
            <a:ext cx="55707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升學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就業雙贏　開創亮麗人生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8"/>
          <p:cNvSpPr txBox="1"/>
          <p:nvPr/>
        </p:nvSpPr>
        <p:spPr>
          <a:xfrm>
            <a:off x="2306093" y="614493"/>
            <a:ext cx="7579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zh-TW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四維</a:t>
            </a:r>
            <a:r>
              <a:rPr lang="zh-TW" altLang="en-US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  多元社團</a:t>
            </a:r>
            <a:endParaRPr lang="zh-CN" altLang="en-US" sz="40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72721" y="3076812"/>
            <a:ext cx="4419600" cy="3699908"/>
            <a:chOff x="7772401" y="3158092"/>
            <a:chExt cx="4419600" cy="3699908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B5BBBE79-69A4-41D8-8D77-70EEE20C0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2401" y="3158092"/>
              <a:ext cx="4419600" cy="3699908"/>
            </a:xfrm>
            <a:prstGeom prst="rect">
              <a:avLst/>
            </a:prstGeom>
          </p:spPr>
        </p:pic>
        <p:grpSp>
          <p:nvGrpSpPr>
            <p:cNvPr id="5" name="群組 4"/>
            <p:cNvGrpSpPr/>
            <p:nvPr/>
          </p:nvGrpSpPr>
          <p:grpSpPr>
            <a:xfrm>
              <a:off x="8716232" y="5341057"/>
              <a:ext cx="2603500" cy="1320046"/>
              <a:chOff x="8716232" y="5341057"/>
              <a:chExt cx="2603500" cy="1320046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8716232" y="5438140"/>
                <a:ext cx="2603500" cy="10820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7" name="圖片 6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001580" y="5341057"/>
                <a:ext cx="2032805" cy="1320046"/>
              </a:xfrm>
              <a:prstGeom prst="rect">
                <a:avLst/>
              </a:prstGeom>
            </p:spPr>
          </p:pic>
        </p:grpSp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9DEE0C14-D52C-3099-031C-F09D9CD450D3}"/>
              </a:ext>
            </a:extLst>
          </p:cNvPr>
          <p:cNvGrpSpPr/>
          <p:nvPr/>
        </p:nvGrpSpPr>
        <p:grpSpPr>
          <a:xfrm>
            <a:off x="5295831" y="1535419"/>
            <a:ext cx="82289655" cy="4493345"/>
            <a:chOff x="-4451486" y="1975845"/>
            <a:chExt cx="82289655" cy="4493345"/>
          </a:xfrm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0065E8DD-609D-6610-ED4E-9AA03621DDC2}"/>
                </a:ext>
              </a:extLst>
            </p:cNvPr>
            <p:cNvGrpSpPr/>
            <p:nvPr/>
          </p:nvGrpSpPr>
          <p:grpSpPr>
            <a:xfrm>
              <a:off x="1471267" y="1975845"/>
              <a:ext cx="5394136" cy="4459910"/>
              <a:chOff x="1517954" y="2085670"/>
              <a:chExt cx="5394136" cy="4459910"/>
            </a:xfrm>
          </p:grpSpPr>
          <p:sp>
            <p:nvSpPr>
              <p:cNvPr id="10" name="文字方塊 9"/>
              <p:cNvSpPr txBox="1"/>
              <p:nvPr/>
            </p:nvSpPr>
            <p:spPr bwMode="auto">
              <a:xfrm>
                <a:off x="2223702" y="5683915"/>
                <a:ext cx="3982640" cy="86166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5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rgbClr val="C00000"/>
                        </a:gs>
                        <a:gs pos="43000">
                          <a:srgbClr val="FFFF00"/>
                        </a:gs>
                        <a:gs pos="48000">
                          <a:srgbClr val="FFFF00"/>
                        </a:gs>
                        <a:gs pos="100000">
                          <a:srgbClr val="A50021"/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微軟正黑體" pitchFamily="34" charset="-120"/>
                    <a:ea typeface="微軟正黑體" pitchFamily="34" charset="-120"/>
                  </a:rPr>
                  <a:t>原住民舞蹈</a:t>
                </a:r>
              </a:p>
            </p:txBody>
          </p:sp>
          <p:pic>
            <p:nvPicPr>
              <p:cNvPr id="15" name="圖片 1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517954" y="2085670"/>
                <a:ext cx="5394136" cy="36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96BFA255-EF20-67FD-3111-4380E9DB2700}"/>
                </a:ext>
              </a:extLst>
            </p:cNvPr>
            <p:cNvGrpSpPr/>
            <p:nvPr/>
          </p:nvGrpSpPr>
          <p:grpSpPr>
            <a:xfrm>
              <a:off x="7387825" y="1975845"/>
              <a:ext cx="5434837" cy="4453028"/>
              <a:chOff x="8534756" y="2078070"/>
              <a:chExt cx="5434837" cy="4453028"/>
            </a:xfrm>
          </p:grpSpPr>
          <p:sp>
            <p:nvSpPr>
              <p:cNvPr id="13" name="文字方塊 12"/>
              <p:cNvSpPr txBox="1"/>
              <p:nvPr/>
            </p:nvSpPr>
            <p:spPr bwMode="auto">
              <a:xfrm>
                <a:off x="9332995" y="5669324"/>
                <a:ext cx="3838358" cy="86177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5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rgbClr val="C00000"/>
                        </a:gs>
                        <a:gs pos="43000">
                          <a:srgbClr val="FFFF00"/>
                        </a:gs>
                        <a:gs pos="48000">
                          <a:srgbClr val="FFFF00"/>
                        </a:gs>
                        <a:gs pos="100000">
                          <a:srgbClr val="A50021"/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微軟正黑體" pitchFamily="34" charset="-120"/>
                    <a:ea typeface="微軟正黑體" pitchFamily="34" charset="-120"/>
                  </a:rPr>
                  <a:t>阿美七鳳</a:t>
                </a:r>
              </a:p>
            </p:txBody>
          </p:sp>
          <p:pic>
            <p:nvPicPr>
              <p:cNvPr id="16" name="圖片 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34756" y="2078070"/>
                <a:ext cx="5434837" cy="36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B55E3C71-6218-C3DD-77FF-FDE44FD9A028}"/>
                </a:ext>
              </a:extLst>
            </p:cNvPr>
            <p:cNvGrpSpPr/>
            <p:nvPr/>
          </p:nvGrpSpPr>
          <p:grpSpPr>
            <a:xfrm>
              <a:off x="-4451486" y="1994906"/>
              <a:ext cx="5379151" cy="4455069"/>
              <a:chOff x="-4451486" y="2092147"/>
              <a:chExt cx="5379151" cy="4455069"/>
            </a:xfrm>
          </p:grpSpPr>
          <p:sp>
            <p:nvSpPr>
              <p:cNvPr id="14" name="文字方塊 13"/>
              <p:cNvSpPr txBox="1"/>
              <p:nvPr/>
            </p:nvSpPr>
            <p:spPr bwMode="auto">
              <a:xfrm>
                <a:off x="-3905475" y="5685551"/>
                <a:ext cx="4275983" cy="86166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5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rgbClr val="C00000"/>
                        </a:gs>
                        <a:gs pos="43000">
                          <a:srgbClr val="FFFF00"/>
                        </a:gs>
                        <a:gs pos="48000">
                          <a:srgbClr val="FFFF00"/>
                        </a:gs>
                        <a:gs pos="100000">
                          <a:srgbClr val="A50021"/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微軟正黑體" pitchFamily="34" charset="-120"/>
                    <a:ea typeface="微軟正黑體" pitchFamily="34" charset="-120"/>
                  </a:rPr>
                  <a:t>舞感社</a:t>
                </a:r>
              </a:p>
            </p:txBody>
          </p:sp>
          <p:pic>
            <p:nvPicPr>
              <p:cNvPr id="17" name="圖片 1"/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38" t="11254" r="17871" b="15650"/>
              <a:stretch/>
            </p:blipFill>
            <p:spPr bwMode="auto">
              <a:xfrm>
                <a:off x="-4451486" y="2092147"/>
                <a:ext cx="5379151" cy="36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F415884B-9694-FFA8-AF66-A0210B2CCCBC}"/>
                </a:ext>
              </a:extLst>
            </p:cNvPr>
            <p:cNvGrpSpPr/>
            <p:nvPr/>
          </p:nvGrpSpPr>
          <p:grpSpPr>
            <a:xfrm>
              <a:off x="13322048" y="2075416"/>
              <a:ext cx="5095748" cy="4372507"/>
              <a:chOff x="15091817" y="2177641"/>
              <a:chExt cx="5095748" cy="4372507"/>
            </a:xfrm>
          </p:grpSpPr>
          <p:pic>
            <p:nvPicPr>
              <p:cNvPr id="20" name="圖片 1"/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5091817" y="2177641"/>
                <a:ext cx="5095748" cy="3400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文字方塊 27"/>
              <p:cNvSpPr txBox="1"/>
              <p:nvPr/>
            </p:nvSpPr>
            <p:spPr bwMode="auto">
              <a:xfrm>
                <a:off x="15720512" y="5688374"/>
                <a:ext cx="3838358" cy="86177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5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rgbClr val="C00000"/>
                        </a:gs>
                        <a:gs pos="43000">
                          <a:srgbClr val="FFFF00"/>
                        </a:gs>
                        <a:gs pos="48000">
                          <a:srgbClr val="FFFF00"/>
                        </a:gs>
                        <a:gs pos="100000">
                          <a:srgbClr val="A50021"/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微軟正黑體" pitchFamily="34" charset="-120"/>
                    <a:ea typeface="微軟正黑體" pitchFamily="34" charset="-120"/>
                  </a:rPr>
                  <a:t>田徑隊</a:t>
                </a:r>
              </a:p>
            </p:txBody>
          </p:sp>
        </p:grpSp>
        <p:grpSp>
          <p:nvGrpSpPr>
            <p:cNvPr id="62" name="群組 61">
              <a:extLst>
                <a:ext uri="{FF2B5EF4-FFF2-40B4-BE49-F238E27FC236}">
                  <a16:creationId xmlns:a16="http://schemas.microsoft.com/office/drawing/2014/main" id="{5A7AF795-6232-4A6D-F49F-2BB82B76BD88}"/>
                </a:ext>
              </a:extLst>
            </p:cNvPr>
            <p:cNvGrpSpPr/>
            <p:nvPr/>
          </p:nvGrpSpPr>
          <p:grpSpPr>
            <a:xfrm>
              <a:off x="18917182" y="2068799"/>
              <a:ext cx="5115577" cy="4379124"/>
              <a:chOff x="22194686" y="2171024"/>
              <a:chExt cx="5115577" cy="4379124"/>
            </a:xfrm>
          </p:grpSpPr>
          <p:pic>
            <p:nvPicPr>
              <p:cNvPr id="18" name="圖片 4"/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2194686" y="2171024"/>
                <a:ext cx="5115577" cy="3414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文字方塊 28"/>
              <p:cNvSpPr txBox="1"/>
              <p:nvPr/>
            </p:nvSpPr>
            <p:spPr bwMode="auto">
              <a:xfrm>
                <a:off x="22833295" y="5688374"/>
                <a:ext cx="3838358" cy="86177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5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rgbClr val="C00000"/>
                        </a:gs>
                        <a:gs pos="43000">
                          <a:srgbClr val="FFFF00"/>
                        </a:gs>
                        <a:gs pos="48000">
                          <a:srgbClr val="FFFF00"/>
                        </a:gs>
                        <a:gs pos="100000">
                          <a:srgbClr val="A50021"/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微軟正黑體" pitchFamily="34" charset="-120"/>
                    <a:ea typeface="微軟正黑體" pitchFamily="34" charset="-120"/>
                  </a:rPr>
                  <a:t>籃球隊</a:t>
                </a:r>
              </a:p>
            </p:txBody>
          </p:sp>
        </p:grpSp>
        <p:grpSp>
          <p:nvGrpSpPr>
            <p:cNvPr id="64" name="群組 63">
              <a:extLst>
                <a:ext uri="{FF2B5EF4-FFF2-40B4-BE49-F238E27FC236}">
                  <a16:creationId xmlns:a16="http://schemas.microsoft.com/office/drawing/2014/main" id="{B9F86472-A7D4-011B-EAF3-84AEBABB984B}"/>
                </a:ext>
              </a:extLst>
            </p:cNvPr>
            <p:cNvGrpSpPr/>
            <p:nvPr/>
          </p:nvGrpSpPr>
          <p:grpSpPr>
            <a:xfrm>
              <a:off x="24532145" y="2068808"/>
              <a:ext cx="5115552" cy="4379115"/>
              <a:chOff x="28845015" y="2171033"/>
              <a:chExt cx="5115552" cy="4379115"/>
            </a:xfrm>
          </p:grpSpPr>
          <p:pic>
            <p:nvPicPr>
              <p:cNvPr id="19" name="圖片 1"/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8845015" y="2171033"/>
                <a:ext cx="5115552" cy="34140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文字方塊 29"/>
              <p:cNvSpPr txBox="1"/>
              <p:nvPr/>
            </p:nvSpPr>
            <p:spPr bwMode="auto">
              <a:xfrm>
                <a:off x="29483612" y="5688374"/>
                <a:ext cx="3838358" cy="86177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5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rgbClr val="C00000"/>
                        </a:gs>
                        <a:gs pos="43000">
                          <a:srgbClr val="FFFF00"/>
                        </a:gs>
                        <a:gs pos="48000">
                          <a:srgbClr val="FFFF00"/>
                        </a:gs>
                        <a:gs pos="100000">
                          <a:srgbClr val="A50021"/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微軟正黑體" pitchFamily="34" charset="-120"/>
                    <a:ea typeface="微軟正黑體" pitchFamily="34" charset="-120"/>
                  </a:rPr>
                  <a:t>棒球隊</a:t>
                </a:r>
              </a:p>
            </p:txBody>
          </p:sp>
        </p:grpSp>
        <p:grpSp>
          <p:nvGrpSpPr>
            <p:cNvPr id="63" name="群組 62">
              <a:extLst>
                <a:ext uri="{FF2B5EF4-FFF2-40B4-BE49-F238E27FC236}">
                  <a16:creationId xmlns:a16="http://schemas.microsoft.com/office/drawing/2014/main" id="{4F7963BD-35A3-8D2D-8822-1481926E37B7}"/>
                </a:ext>
              </a:extLst>
            </p:cNvPr>
            <p:cNvGrpSpPr/>
            <p:nvPr/>
          </p:nvGrpSpPr>
          <p:grpSpPr>
            <a:xfrm>
              <a:off x="30147083" y="1975845"/>
              <a:ext cx="5869209" cy="4491128"/>
              <a:chOff x="35495315" y="2078070"/>
              <a:chExt cx="5869209" cy="4491128"/>
            </a:xfrm>
          </p:grpSpPr>
          <p:pic>
            <p:nvPicPr>
              <p:cNvPr id="21" name="圖片 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5315" y="2078070"/>
                <a:ext cx="5869209" cy="36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文字方塊 30"/>
              <p:cNvSpPr txBox="1"/>
              <p:nvPr/>
            </p:nvSpPr>
            <p:spPr bwMode="auto">
              <a:xfrm>
                <a:off x="36510740" y="5707424"/>
                <a:ext cx="3838358" cy="86177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5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rgbClr val="C00000"/>
                        </a:gs>
                        <a:gs pos="43000">
                          <a:srgbClr val="FFFF00"/>
                        </a:gs>
                        <a:gs pos="48000">
                          <a:srgbClr val="FFFF00"/>
                        </a:gs>
                        <a:gs pos="100000">
                          <a:srgbClr val="A50021"/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微軟正黑體" pitchFamily="34" charset="-120"/>
                    <a:ea typeface="微軟正黑體" pitchFamily="34" charset="-120"/>
                  </a:rPr>
                  <a:t>游泳</a:t>
                </a:r>
              </a:p>
            </p:txBody>
          </p:sp>
        </p:grpSp>
        <p:grpSp>
          <p:nvGrpSpPr>
            <p:cNvPr id="46" name="群組 45">
              <a:extLst>
                <a:ext uri="{FF2B5EF4-FFF2-40B4-BE49-F238E27FC236}">
                  <a16:creationId xmlns:a16="http://schemas.microsoft.com/office/drawing/2014/main" id="{C22960DE-A7DD-D7DF-E09D-97285C13F590}"/>
                </a:ext>
              </a:extLst>
            </p:cNvPr>
            <p:cNvGrpSpPr/>
            <p:nvPr/>
          </p:nvGrpSpPr>
          <p:grpSpPr>
            <a:xfrm>
              <a:off x="36515678" y="1975845"/>
              <a:ext cx="5929819" cy="4461698"/>
              <a:chOff x="43049889" y="2183700"/>
              <a:chExt cx="5929819" cy="4461698"/>
            </a:xfrm>
          </p:grpSpPr>
          <p:pic>
            <p:nvPicPr>
              <p:cNvPr id="23" name="圖片 1"/>
              <p:cNvPicPr>
                <a:picLocks noChangeAspect="1"/>
              </p:cNvPicPr>
              <p:nvPr/>
            </p:nvPicPr>
            <p:blipFill rotWithShape="1"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39" t="2632" r="7022" b="3774"/>
              <a:stretch/>
            </p:blipFill>
            <p:spPr bwMode="auto">
              <a:xfrm>
                <a:off x="43049889" y="2183700"/>
                <a:ext cx="5929819" cy="36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文字方塊 31"/>
              <p:cNvSpPr txBox="1"/>
              <p:nvPr/>
            </p:nvSpPr>
            <p:spPr bwMode="auto">
              <a:xfrm>
                <a:off x="44095619" y="5783624"/>
                <a:ext cx="3838358" cy="86177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5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rgbClr val="C00000"/>
                        </a:gs>
                        <a:gs pos="43000">
                          <a:srgbClr val="FFFF00"/>
                        </a:gs>
                        <a:gs pos="48000">
                          <a:srgbClr val="FFFF00"/>
                        </a:gs>
                        <a:gs pos="100000">
                          <a:srgbClr val="A50021"/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微軟正黑體" pitchFamily="34" charset="-120"/>
                    <a:ea typeface="微軟正黑體" pitchFamily="34" charset="-120"/>
                  </a:rPr>
                  <a:t>語文競賽</a:t>
                </a:r>
              </a:p>
            </p:txBody>
          </p:sp>
        </p:grpSp>
        <p:grpSp>
          <p:nvGrpSpPr>
            <p:cNvPr id="45" name="群組 44">
              <a:extLst>
                <a:ext uri="{FF2B5EF4-FFF2-40B4-BE49-F238E27FC236}">
                  <a16:creationId xmlns:a16="http://schemas.microsoft.com/office/drawing/2014/main" id="{C3EC483E-0A17-7C2A-FAB6-87B9D8B16B29}"/>
                </a:ext>
              </a:extLst>
            </p:cNvPr>
            <p:cNvGrpSpPr/>
            <p:nvPr/>
          </p:nvGrpSpPr>
          <p:grpSpPr>
            <a:xfrm>
              <a:off x="42944883" y="1975845"/>
              <a:ext cx="5456968" cy="4474295"/>
              <a:chOff x="50390504" y="2075853"/>
              <a:chExt cx="5456968" cy="4474295"/>
            </a:xfrm>
          </p:grpSpPr>
          <p:pic>
            <p:nvPicPr>
              <p:cNvPr id="22" name="圖片 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211"/>
              <a:stretch/>
            </p:blipFill>
            <p:spPr bwMode="auto">
              <a:xfrm>
                <a:off x="50390504" y="2075853"/>
                <a:ext cx="5456968" cy="36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文字方塊 32"/>
              <p:cNvSpPr txBox="1"/>
              <p:nvPr/>
            </p:nvSpPr>
            <p:spPr bwMode="auto">
              <a:xfrm>
                <a:off x="51199809" y="5688374"/>
                <a:ext cx="3838358" cy="86177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5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rgbClr val="C00000"/>
                        </a:gs>
                        <a:gs pos="43000">
                          <a:srgbClr val="FFFF00"/>
                        </a:gs>
                        <a:gs pos="48000">
                          <a:srgbClr val="FFFF00"/>
                        </a:gs>
                        <a:gs pos="100000">
                          <a:srgbClr val="A50021"/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微軟正黑體" pitchFamily="34" charset="-120"/>
                    <a:ea typeface="微軟正黑體" pitchFamily="34" charset="-120"/>
                  </a:rPr>
                  <a:t>英語話劇</a:t>
                </a:r>
              </a:p>
            </p:txBody>
          </p:sp>
        </p:grpSp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782F1B5A-2A3F-5B65-127C-268E2CBBF876}"/>
                </a:ext>
              </a:extLst>
            </p:cNvPr>
            <p:cNvGrpSpPr/>
            <p:nvPr/>
          </p:nvGrpSpPr>
          <p:grpSpPr>
            <a:xfrm>
              <a:off x="60079952" y="1975845"/>
              <a:ext cx="5430661" cy="4453028"/>
              <a:chOff x="70402129" y="2078070"/>
              <a:chExt cx="5430661" cy="4453028"/>
            </a:xfrm>
          </p:grpSpPr>
          <p:pic>
            <p:nvPicPr>
              <p:cNvPr id="26" name="圖片 1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02129" y="2078070"/>
                <a:ext cx="5430661" cy="36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文字方塊 33"/>
              <p:cNvSpPr txBox="1"/>
              <p:nvPr/>
            </p:nvSpPr>
            <p:spPr bwMode="auto">
              <a:xfrm>
                <a:off x="71198280" y="5669324"/>
                <a:ext cx="3838358" cy="86177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5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rgbClr val="C00000"/>
                        </a:gs>
                        <a:gs pos="43000">
                          <a:srgbClr val="FFFF00"/>
                        </a:gs>
                        <a:gs pos="48000">
                          <a:srgbClr val="FFFF00"/>
                        </a:gs>
                        <a:gs pos="100000">
                          <a:srgbClr val="A50021"/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微軟正黑體" pitchFamily="34" charset="-120"/>
                    <a:ea typeface="微軟正黑體" pitchFamily="34" charset="-120"/>
                  </a:rPr>
                  <a:t>管樂社</a:t>
                </a:r>
              </a:p>
            </p:txBody>
          </p:sp>
        </p:grpSp>
        <p:grpSp>
          <p:nvGrpSpPr>
            <p:cNvPr id="65" name="群組 64">
              <a:extLst>
                <a:ext uri="{FF2B5EF4-FFF2-40B4-BE49-F238E27FC236}">
                  <a16:creationId xmlns:a16="http://schemas.microsoft.com/office/drawing/2014/main" id="{B38FF47C-B043-4351-161E-9F902B564FD1}"/>
                </a:ext>
              </a:extLst>
            </p:cNvPr>
            <p:cNvGrpSpPr/>
            <p:nvPr/>
          </p:nvGrpSpPr>
          <p:grpSpPr>
            <a:xfrm>
              <a:off x="66009999" y="1975845"/>
              <a:ext cx="6042175" cy="4491128"/>
              <a:chOff x="66009999" y="1975845"/>
              <a:chExt cx="6042175" cy="4491128"/>
            </a:xfrm>
          </p:grpSpPr>
          <p:pic>
            <p:nvPicPr>
              <p:cNvPr id="25" name="圖片 1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09999" y="1975845"/>
                <a:ext cx="5434951" cy="36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文字方塊 35"/>
              <p:cNvSpPr txBox="1"/>
              <p:nvPr/>
            </p:nvSpPr>
            <p:spPr bwMode="auto">
              <a:xfrm>
                <a:off x="68213816" y="5605199"/>
                <a:ext cx="3838358" cy="86177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5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rgbClr val="C00000"/>
                        </a:gs>
                        <a:gs pos="43000">
                          <a:srgbClr val="FFFF00"/>
                        </a:gs>
                        <a:gs pos="48000">
                          <a:srgbClr val="FFFF00"/>
                        </a:gs>
                        <a:gs pos="100000">
                          <a:srgbClr val="A50021"/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微軟正黑體" pitchFamily="34" charset="-120"/>
                    <a:ea typeface="微軟正黑體" pitchFamily="34" charset="-120"/>
                  </a:rPr>
                  <a:t>糾察儀隊</a:t>
                </a:r>
              </a:p>
            </p:txBody>
          </p:sp>
        </p:grpSp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99E01836-B47D-3511-6D5A-C94EC1530B76}"/>
                </a:ext>
              </a:extLst>
            </p:cNvPr>
            <p:cNvGrpSpPr/>
            <p:nvPr/>
          </p:nvGrpSpPr>
          <p:grpSpPr>
            <a:xfrm>
              <a:off x="71944340" y="1975845"/>
              <a:ext cx="5893829" cy="4476924"/>
              <a:chOff x="84464035" y="2073224"/>
              <a:chExt cx="5893829" cy="4476924"/>
            </a:xfrm>
          </p:grpSpPr>
          <p:pic>
            <p:nvPicPr>
              <p:cNvPr id="27" name="圖片 1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464035" y="2073224"/>
                <a:ext cx="5893829" cy="36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文字方塊 36"/>
              <p:cNvSpPr txBox="1"/>
              <p:nvPr/>
            </p:nvSpPr>
            <p:spPr bwMode="auto">
              <a:xfrm>
                <a:off x="85491770" y="5688374"/>
                <a:ext cx="3838358" cy="86177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5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rgbClr val="C00000"/>
                        </a:gs>
                        <a:gs pos="43000">
                          <a:srgbClr val="FFFF00"/>
                        </a:gs>
                        <a:gs pos="48000">
                          <a:srgbClr val="FFFF00"/>
                        </a:gs>
                        <a:gs pos="100000">
                          <a:srgbClr val="A50021"/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微軟正黑體" pitchFamily="34" charset="-120"/>
                    <a:ea typeface="微軟正黑體" pitchFamily="34" charset="-120"/>
                  </a:rPr>
                  <a:t>親善大使</a:t>
                </a:r>
              </a:p>
            </p:txBody>
          </p:sp>
        </p:grpSp>
        <p:grpSp>
          <p:nvGrpSpPr>
            <p:cNvPr id="44" name="群組 43">
              <a:extLst>
                <a:ext uri="{FF2B5EF4-FFF2-40B4-BE49-F238E27FC236}">
                  <a16:creationId xmlns:a16="http://schemas.microsoft.com/office/drawing/2014/main" id="{5B577F3E-DA80-0369-5038-1AF05600B6BE}"/>
                </a:ext>
              </a:extLst>
            </p:cNvPr>
            <p:cNvGrpSpPr/>
            <p:nvPr/>
          </p:nvGrpSpPr>
          <p:grpSpPr>
            <a:xfrm>
              <a:off x="48901237" y="1981304"/>
              <a:ext cx="5377778" cy="4487886"/>
              <a:chOff x="57350107" y="2081220"/>
              <a:chExt cx="5377778" cy="4487886"/>
            </a:xfrm>
          </p:grpSpPr>
          <p:pic>
            <p:nvPicPr>
              <p:cNvPr id="38" name="圖片 1"/>
              <p:cNvPicPr>
                <a:picLocks noChangeAspect="1"/>
              </p:cNvPicPr>
              <p:nvPr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7350107" y="2081220"/>
                <a:ext cx="5377778" cy="3589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文字方塊 38"/>
              <p:cNvSpPr txBox="1"/>
              <p:nvPr/>
            </p:nvSpPr>
            <p:spPr bwMode="auto">
              <a:xfrm>
                <a:off x="57936736" y="5707332"/>
                <a:ext cx="4204521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5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rgbClr val="C00000"/>
                        </a:gs>
                        <a:gs pos="43000">
                          <a:srgbClr val="FFFF00"/>
                        </a:gs>
                        <a:gs pos="48000">
                          <a:srgbClr val="FFFF00"/>
                        </a:gs>
                        <a:gs pos="100000">
                          <a:srgbClr val="A50021"/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微軟正黑體" pitchFamily="34" charset="-120"/>
                    <a:ea typeface="微軟正黑體" pitchFamily="34" charset="-120"/>
                  </a:rPr>
                  <a:t>日本</a:t>
                </a:r>
                <a:r>
                  <a:rPr lang="zh-TW" altLang="en-US" sz="5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rgbClr val="C00000"/>
                        </a:gs>
                        <a:gs pos="43000">
                          <a:srgbClr val="FFFF00"/>
                        </a:gs>
                        <a:gs pos="48000">
                          <a:srgbClr val="FFFF00"/>
                        </a:gs>
                        <a:gs pos="100000">
                          <a:srgbClr val="A50021"/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微軟正黑體" pitchFamily="34" charset="-120"/>
                    <a:ea typeface="微軟正黑體" pitchFamily="34" charset="-120"/>
                  </a:rPr>
                  <a:t>文化</a:t>
                </a:r>
                <a:r>
                  <a:rPr kumimoji="0" lang="zh-TW" altLang="en-US" sz="5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rgbClr val="C00000"/>
                        </a:gs>
                        <a:gs pos="43000">
                          <a:srgbClr val="FFFF00"/>
                        </a:gs>
                        <a:gs pos="48000">
                          <a:srgbClr val="FFFF00"/>
                        </a:gs>
                        <a:gs pos="100000">
                          <a:srgbClr val="A50021"/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微軟正黑體" pitchFamily="34" charset="-120"/>
                    <a:ea typeface="微軟正黑體" pitchFamily="34" charset="-120"/>
                  </a:rPr>
                  <a:t>小站</a:t>
                </a:r>
              </a:p>
            </p:txBody>
          </p:sp>
        </p:grpSp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D36E7594-DD78-C13F-CFDB-8D1CDEAF2DC8}"/>
                </a:ext>
              </a:extLst>
            </p:cNvPr>
            <p:cNvGrpSpPr/>
            <p:nvPr/>
          </p:nvGrpSpPr>
          <p:grpSpPr>
            <a:xfrm>
              <a:off x="54778401" y="1975845"/>
              <a:ext cx="4802165" cy="4474295"/>
              <a:chOff x="64216149" y="2075853"/>
              <a:chExt cx="4802165" cy="4474295"/>
            </a:xfrm>
          </p:grpSpPr>
          <p:pic>
            <p:nvPicPr>
              <p:cNvPr id="47" name="圖片 1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4216149" y="2075853"/>
                <a:ext cx="4802165" cy="36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文字方塊 47"/>
              <p:cNvSpPr txBox="1"/>
              <p:nvPr/>
            </p:nvSpPr>
            <p:spPr bwMode="auto">
              <a:xfrm>
                <a:off x="64698052" y="5688374"/>
                <a:ext cx="3838358" cy="86177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50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rgbClr val="C00000"/>
                        </a:gs>
                        <a:gs pos="43000">
                          <a:srgbClr val="FFFF00"/>
                        </a:gs>
                        <a:gs pos="48000">
                          <a:srgbClr val="FFFF00"/>
                        </a:gs>
                        <a:gs pos="100000">
                          <a:srgbClr val="A50021"/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微軟正黑體" pitchFamily="34" charset="-120"/>
                    <a:ea typeface="微軟正黑體" pitchFamily="34" charset="-120"/>
                  </a:rPr>
                  <a:t>會展服務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686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79 -0.0041 L -6.24244 -0.0041 " pathEditMode="fixed" rAng="0" ptsTypes="AA">
                                      <p:cBhvr>
                                        <p:cTn id="6" dur="59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4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 rot="21284147">
            <a:off x="2313900" y="3667343"/>
            <a:ext cx="792088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6000" b="1" spc="50" dirty="0">
                <a:ln w="28575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圓夢在四維</a:t>
            </a:r>
          </a:p>
        </p:txBody>
      </p:sp>
      <p:sp>
        <p:nvSpPr>
          <p:cNvPr id="4" name="文字方塊 3"/>
          <p:cNvSpPr txBox="1"/>
          <p:nvPr/>
        </p:nvSpPr>
        <p:spPr>
          <a:xfrm rot="21284147">
            <a:off x="2313900" y="3667343"/>
            <a:ext cx="792088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6000" b="1" spc="50" dirty="0">
                <a:ln w="28575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真金不怕火煉</a:t>
            </a:r>
          </a:p>
        </p:txBody>
      </p:sp>
      <p:sp>
        <p:nvSpPr>
          <p:cNvPr id="5" name="文字方塊 4"/>
          <p:cNvSpPr txBox="1"/>
          <p:nvPr/>
        </p:nvSpPr>
        <p:spPr>
          <a:xfrm rot="21284147">
            <a:off x="2313900" y="3667343"/>
            <a:ext cx="792088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6000" b="1" spc="50" dirty="0">
                <a:ln w="28575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歡迎參觀</a:t>
            </a:r>
          </a:p>
        </p:txBody>
      </p:sp>
    </p:spTree>
    <p:extLst>
      <p:ext uri="{BB962C8B-B14F-4D97-AF65-F5344CB8AC3E}">
        <p14:creationId xmlns:p14="http://schemas.microsoft.com/office/powerpoint/2010/main" val="37052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内容占位符 3" descr="未标题-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40000">
            <a:off x="10470607" y="3191972"/>
            <a:ext cx="1522095" cy="1834515"/>
          </a:xfrm>
          <a:prstGeom prst="rect">
            <a:avLst/>
          </a:prstGeom>
        </p:spPr>
      </p:pic>
      <p:pic>
        <p:nvPicPr>
          <p:cNvPr id="53" name="内容占位符 3" descr="未标题-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60000">
            <a:off x="-292447" y="1236384"/>
            <a:ext cx="2466340" cy="5982970"/>
          </a:xfrm>
          <a:prstGeom prst="rect">
            <a:avLst/>
          </a:prstGeom>
        </p:spPr>
      </p:pic>
      <p:pic>
        <p:nvPicPr>
          <p:cNvPr id="54" name="内容占位符 3" descr="未标题-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046" y="-772794"/>
            <a:ext cx="10661064" cy="7689410"/>
          </a:xfrm>
          <a:prstGeom prst="rect">
            <a:avLst/>
          </a:prstGeom>
        </p:spPr>
      </p:pic>
      <p:pic>
        <p:nvPicPr>
          <p:cNvPr id="55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061" y="348572"/>
            <a:ext cx="6279033" cy="4052861"/>
          </a:xfrm>
          <a:prstGeom prst="rect">
            <a:avLst/>
          </a:prstGeom>
        </p:spPr>
      </p:pic>
      <p:grpSp>
        <p:nvGrpSpPr>
          <p:cNvPr id="56" name="组合 6"/>
          <p:cNvGrpSpPr/>
          <p:nvPr/>
        </p:nvGrpSpPr>
        <p:grpSpPr>
          <a:xfrm>
            <a:off x="1926170" y="4073513"/>
            <a:ext cx="7891598" cy="2224585"/>
            <a:chOff x="1060603" y="1204415"/>
            <a:chExt cx="4851075" cy="4449170"/>
          </a:xfrm>
        </p:grpSpPr>
        <p:sp>
          <p:nvSpPr>
            <p:cNvPr id="57" name="圆角矩形 7"/>
            <p:cNvSpPr/>
            <p:nvPr/>
          </p:nvSpPr>
          <p:spPr>
            <a:xfrm>
              <a:off x="1060603" y="1204415"/>
              <a:ext cx="4851075" cy="4449170"/>
            </a:xfrm>
            <a:prstGeom prst="roundRect">
              <a:avLst>
                <a:gd name="adj" fmla="val 30588"/>
              </a:avLst>
            </a:prstGeom>
            <a:solidFill>
              <a:schemeClr val="bg1"/>
            </a:solidFill>
            <a:ln w="635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华康娃娃体W5" panose="040B0509000000000000" pitchFamily="81" charset="-122"/>
                <a:ea typeface="华康娃娃体W5" panose="040B0509000000000000" pitchFamily="81" charset="-122"/>
              </a:endParaRPr>
            </a:p>
          </p:txBody>
        </p:sp>
        <p:sp>
          <p:nvSpPr>
            <p:cNvPr id="58" name="文本框 8"/>
            <p:cNvSpPr txBox="1"/>
            <p:nvPr/>
          </p:nvSpPr>
          <p:spPr>
            <a:xfrm>
              <a:off x="1345042" y="1988699"/>
              <a:ext cx="4305764" cy="35086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zh-TW" altLang="zh-TW" sz="26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四維高中關心你</a:t>
              </a:r>
              <a:r>
                <a:rPr lang="en-US" altLang="zh-TW" sz="26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zh-TW" sz="26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妳</a:t>
              </a:r>
              <a:r>
                <a:rPr lang="en-US" altLang="zh-TW" sz="26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TW" altLang="en-US" sz="26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</a:t>
              </a:r>
              <a:r>
                <a:rPr lang="zh-TW" altLang="zh-TW" sz="26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面對</a:t>
              </a:r>
              <a:r>
                <a:rPr lang="en-US" altLang="zh-TW" sz="26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12</a:t>
              </a:r>
              <a:r>
                <a:rPr lang="zh-TW" altLang="zh-TW" sz="26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年國教免試入學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zh-TW" altLang="zh-TW" sz="26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適性揚才 找到亮點</a:t>
              </a:r>
              <a:r>
                <a:rPr lang="zh-TW" altLang="en-US" sz="26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</a:t>
              </a:r>
              <a:r>
                <a:rPr lang="zh-TW" altLang="zh-TW" sz="26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正確選擇 精彩一生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3600" b="1" spc="-15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o(*</a:t>
              </a:r>
              <a:r>
                <a:rPr lang="zh-CN" altLang="en-US" sz="3600" b="1" spc="-15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￣▽￣*</a:t>
              </a:r>
              <a:r>
                <a:rPr lang="en-US" altLang="zh-CN" sz="3600" b="1" spc="-15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CN" altLang="en-US" sz="3600" b="1" spc="-15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ブ</a:t>
              </a:r>
            </a:p>
          </p:txBody>
        </p:sp>
      </p:grpSp>
      <p:pic>
        <p:nvPicPr>
          <p:cNvPr id="59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7721" y="5086149"/>
            <a:ext cx="1834497" cy="1859560"/>
          </a:xfrm>
          <a:prstGeom prst="rect">
            <a:avLst/>
          </a:prstGeom>
        </p:spPr>
      </p:pic>
      <p:pic>
        <p:nvPicPr>
          <p:cNvPr id="60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1521" y="3704749"/>
            <a:ext cx="738000" cy="808960"/>
          </a:xfrm>
          <a:prstGeom prst="rect">
            <a:avLst/>
          </a:prstGeom>
        </p:spPr>
      </p:pic>
      <p:pic>
        <p:nvPicPr>
          <p:cNvPr id="61" name="圖片 60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9003" y="498943"/>
            <a:ext cx="2034780" cy="1411478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491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>
            <a:spLocks/>
          </p:cNvSpPr>
          <p:nvPr/>
        </p:nvSpPr>
        <p:spPr bwMode="auto">
          <a:xfrm>
            <a:off x="5976411" y="91193"/>
            <a:ext cx="4098244" cy="4922899"/>
          </a:xfrm>
          <a:custGeom>
            <a:avLst/>
            <a:gdLst>
              <a:gd name="T0" fmla="*/ 0 w 1734"/>
              <a:gd name="T1" fmla="*/ 1585 h 2084"/>
              <a:gd name="T2" fmla="*/ 500 w 1734"/>
              <a:gd name="T3" fmla="*/ 2084 h 2084"/>
              <a:gd name="T4" fmla="*/ 995 w 1734"/>
              <a:gd name="T5" fmla="*/ 1642 h 2084"/>
              <a:gd name="T6" fmla="*/ 1349 w 1734"/>
              <a:gd name="T7" fmla="*/ 1874 h 2084"/>
              <a:gd name="T8" fmla="*/ 1734 w 1734"/>
              <a:gd name="T9" fmla="*/ 1488 h 2084"/>
              <a:gd name="T10" fmla="*/ 1458 w 1734"/>
              <a:gd name="T11" fmla="*/ 1119 h 2084"/>
              <a:gd name="T12" fmla="*/ 1577 w 1734"/>
              <a:gd name="T13" fmla="*/ 805 h 2084"/>
              <a:gd name="T14" fmla="*/ 1104 w 1734"/>
              <a:gd name="T15" fmla="*/ 333 h 2084"/>
              <a:gd name="T16" fmla="*/ 1023 w 1734"/>
              <a:gd name="T17" fmla="*/ 340 h 2084"/>
              <a:gd name="T18" fmla="*/ 596 w 1734"/>
              <a:gd name="T19" fmla="*/ 0 h 2084"/>
              <a:gd name="T20" fmla="*/ 158 w 1734"/>
              <a:gd name="T21" fmla="*/ 438 h 2084"/>
              <a:gd name="T22" fmla="*/ 223 w 1734"/>
              <a:gd name="T23" fmla="*/ 667 h 2084"/>
              <a:gd name="T24" fmla="*/ 0 w 1734"/>
              <a:gd name="T25" fmla="*/ 954 h 2084"/>
              <a:gd name="T26" fmla="*/ 161 w 1734"/>
              <a:gd name="T27" fmla="*/ 1218 h 2084"/>
              <a:gd name="T28" fmla="*/ 0 w 1734"/>
              <a:gd name="T29" fmla="*/ 1585 h 20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34" h="2084">
                <a:moveTo>
                  <a:pt x="0" y="1585"/>
                </a:moveTo>
                <a:cubicBezTo>
                  <a:pt x="0" y="1860"/>
                  <a:pt x="224" y="2084"/>
                  <a:pt x="500" y="2084"/>
                </a:cubicBezTo>
                <a:cubicBezTo>
                  <a:pt x="756" y="2084"/>
                  <a:pt x="967" y="1890"/>
                  <a:pt x="995" y="1642"/>
                </a:cubicBezTo>
                <a:cubicBezTo>
                  <a:pt x="1055" y="1778"/>
                  <a:pt x="1191" y="1874"/>
                  <a:pt x="1349" y="1874"/>
                </a:cubicBezTo>
                <a:cubicBezTo>
                  <a:pt x="1562" y="1874"/>
                  <a:pt x="1734" y="1701"/>
                  <a:pt x="1734" y="1488"/>
                </a:cubicBezTo>
                <a:cubicBezTo>
                  <a:pt x="1734" y="1313"/>
                  <a:pt x="1618" y="1166"/>
                  <a:pt x="1458" y="1119"/>
                </a:cubicBezTo>
                <a:cubicBezTo>
                  <a:pt x="1532" y="1035"/>
                  <a:pt x="1577" y="926"/>
                  <a:pt x="1577" y="805"/>
                </a:cubicBezTo>
                <a:cubicBezTo>
                  <a:pt x="1577" y="544"/>
                  <a:pt x="1365" y="333"/>
                  <a:pt x="1104" y="333"/>
                </a:cubicBezTo>
                <a:cubicBezTo>
                  <a:pt x="1076" y="333"/>
                  <a:pt x="1049" y="335"/>
                  <a:pt x="1023" y="340"/>
                </a:cubicBezTo>
                <a:cubicBezTo>
                  <a:pt x="978" y="145"/>
                  <a:pt x="804" y="0"/>
                  <a:pt x="596" y="0"/>
                </a:cubicBezTo>
                <a:cubicBezTo>
                  <a:pt x="354" y="0"/>
                  <a:pt x="158" y="196"/>
                  <a:pt x="158" y="438"/>
                </a:cubicBezTo>
                <a:cubicBezTo>
                  <a:pt x="158" y="522"/>
                  <a:pt x="182" y="600"/>
                  <a:pt x="223" y="667"/>
                </a:cubicBezTo>
                <a:cubicBezTo>
                  <a:pt x="95" y="700"/>
                  <a:pt x="0" y="816"/>
                  <a:pt x="0" y="954"/>
                </a:cubicBezTo>
                <a:cubicBezTo>
                  <a:pt x="0" y="1069"/>
                  <a:pt x="66" y="1169"/>
                  <a:pt x="161" y="1218"/>
                </a:cubicBezTo>
                <a:cubicBezTo>
                  <a:pt x="62" y="1310"/>
                  <a:pt x="0" y="1440"/>
                  <a:pt x="0" y="1585"/>
                </a:cubicBezTo>
                <a:close/>
              </a:path>
            </a:pathLst>
          </a:custGeom>
          <a:solidFill>
            <a:srgbClr val="89B5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cs typeface="+mn-ea"/>
              <a:sym typeface="+mn-lt"/>
            </a:endParaRPr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9011882" y="3413464"/>
            <a:ext cx="710808" cy="710808"/>
          </a:xfrm>
          <a:prstGeom prst="ellipse">
            <a:avLst/>
          </a:prstGeom>
          <a:solidFill>
            <a:srgbClr val="A50021"/>
          </a:solidFill>
          <a:ln>
            <a:noFill/>
          </a:ln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 b="1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0" name="Freeform 13"/>
          <p:cNvSpPr>
            <a:spLocks/>
          </p:cNvSpPr>
          <p:nvPr/>
        </p:nvSpPr>
        <p:spPr bwMode="auto">
          <a:xfrm>
            <a:off x="7198373" y="1753969"/>
            <a:ext cx="1625943" cy="5051605"/>
          </a:xfrm>
          <a:custGeom>
            <a:avLst/>
            <a:gdLst>
              <a:gd name="T0" fmla="*/ 0 w 688"/>
              <a:gd name="T1" fmla="*/ 1632 h 1632"/>
              <a:gd name="T2" fmla="*/ 231 w 688"/>
              <a:gd name="T3" fmla="*/ 1512 h 1632"/>
              <a:gd name="T4" fmla="*/ 388 w 688"/>
              <a:gd name="T5" fmla="*/ 447 h 1632"/>
              <a:gd name="T6" fmla="*/ 47 w 688"/>
              <a:gd name="T7" fmla="*/ 0 h 1632"/>
              <a:gd name="T8" fmla="*/ 475 w 688"/>
              <a:gd name="T9" fmla="*/ 414 h 1632"/>
              <a:gd name="T10" fmla="*/ 449 w 688"/>
              <a:gd name="T11" fmla="*/ 1484 h 1632"/>
              <a:gd name="T12" fmla="*/ 551 w 688"/>
              <a:gd name="T13" fmla="*/ 1632 h 1632"/>
              <a:gd name="T14" fmla="*/ 0 w 688"/>
              <a:gd name="T15" fmla="*/ 1632 h 1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88" h="1632">
                <a:moveTo>
                  <a:pt x="0" y="1632"/>
                </a:moveTo>
                <a:cubicBezTo>
                  <a:pt x="0" y="1632"/>
                  <a:pt x="112" y="1609"/>
                  <a:pt x="231" y="1512"/>
                </a:cubicBezTo>
                <a:cubicBezTo>
                  <a:pt x="350" y="1415"/>
                  <a:pt x="527" y="832"/>
                  <a:pt x="388" y="447"/>
                </a:cubicBezTo>
                <a:cubicBezTo>
                  <a:pt x="249" y="61"/>
                  <a:pt x="47" y="0"/>
                  <a:pt x="47" y="0"/>
                </a:cubicBezTo>
                <a:cubicBezTo>
                  <a:pt x="47" y="0"/>
                  <a:pt x="263" y="0"/>
                  <a:pt x="475" y="414"/>
                </a:cubicBezTo>
                <a:cubicBezTo>
                  <a:pt x="688" y="828"/>
                  <a:pt x="467" y="1397"/>
                  <a:pt x="449" y="1484"/>
                </a:cubicBezTo>
                <a:cubicBezTo>
                  <a:pt x="432" y="1571"/>
                  <a:pt x="551" y="1632"/>
                  <a:pt x="551" y="1632"/>
                </a:cubicBezTo>
                <a:lnTo>
                  <a:pt x="0" y="1632"/>
                </a:lnTo>
                <a:close/>
              </a:path>
            </a:pathLst>
          </a:custGeom>
          <a:solidFill>
            <a:srgbClr val="5A40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24" name="Freeform 14"/>
          <p:cNvSpPr>
            <a:spLocks/>
          </p:cNvSpPr>
          <p:nvPr/>
        </p:nvSpPr>
        <p:spPr bwMode="auto">
          <a:xfrm>
            <a:off x="7946240" y="1578689"/>
            <a:ext cx="759553" cy="864721"/>
          </a:xfrm>
          <a:custGeom>
            <a:avLst/>
            <a:gdLst>
              <a:gd name="T0" fmla="*/ 144 w 321"/>
              <a:gd name="T1" fmla="*/ 130 h 366"/>
              <a:gd name="T2" fmla="*/ 123 w 321"/>
              <a:gd name="T3" fmla="*/ 155 h 366"/>
              <a:gd name="T4" fmla="*/ 0 w 321"/>
              <a:gd name="T5" fmla="*/ 334 h 366"/>
              <a:gd name="T6" fmla="*/ 82 w 321"/>
              <a:gd name="T7" fmla="*/ 366 h 366"/>
              <a:gd name="T8" fmla="*/ 156 w 321"/>
              <a:gd name="T9" fmla="*/ 193 h 366"/>
              <a:gd name="T10" fmla="*/ 321 w 321"/>
              <a:gd name="T11" fmla="*/ 0 h 366"/>
              <a:gd name="T12" fmla="*/ 144 w 321"/>
              <a:gd name="T13" fmla="*/ 130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1" h="366">
                <a:moveTo>
                  <a:pt x="144" y="130"/>
                </a:moveTo>
                <a:cubicBezTo>
                  <a:pt x="138" y="137"/>
                  <a:pt x="131" y="145"/>
                  <a:pt x="123" y="155"/>
                </a:cubicBezTo>
                <a:cubicBezTo>
                  <a:pt x="71" y="219"/>
                  <a:pt x="0" y="334"/>
                  <a:pt x="0" y="334"/>
                </a:cubicBezTo>
                <a:cubicBezTo>
                  <a:pt x="82" y="366"/>
                  <a:pt x="82" y="366"/>
                  <a:pt x="82" y="366"/>
                </a:cubicBezTo>
                <a:cubicBezTo>
                  <a:pt x="82" y="366"/>
                  <a:pt x="108" y="276"/>
                  <a:pt x="156" y="193"/>
                </a:cubicBezTo>
                <a:cubicBezTo>
                  <a:pt x="203" y="110"/>
                  <a:pt x="321" y="0"/>
                  <a:pt x="321" y="0"/>
                </a:cubicBezTo>
                <a:cubicBezTo>
                  <a:pt x="321" y="0"/>
                  <a:pt x="195" y="73"/>
                  <a:pt x="144" y="130"/>
                </a:cubicBezTo>
                <a:close/>
              </a:path>
            </a:pathLst>
          </a:custGeom>
          <a:solidFill>
            <a:srgbClr val="5A40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25" name="Freeform 15"/>
          <p:cNvSpPr>
            <a:spLocks/>
          </p:cNvSpPr>
          <p:nvPr/>
        </p:nvSpPr>
        <p:spPr bwMode="auto">
          <a:xfrm>
            <a:off x="8225019" y="3161228"/>
            <a:ext cx="969891" cy="893099"/>
          </a:xfrm>
          <a:custGeom>
            <a:avLst/>
            <a:gdLst>
              <a:gd name="T0" fmla="*/ 0 w 410"/>
              <a:gd name="T1" fmla="*/ 322 h 378"/>
              <a:gd name="T2" fmla="*/ 202 w 410"/>
              <a:gd name="T3" fmla="*/ 120 h 378"/>
              <a:gd name="T4" fmla="*/ 410 w 410"/>
              <a:gd name="T5" fmla="*/ 0 h 378"/>
              <a:gd name="T6" fmla="*/ 199 w 410"/>
              <a:gd name="T7" fmla="*/ 196 h 378"/>
              <a:gd name="T8" fmla="*/ 100 w 410"/>
              <a:gd name="T9" fmla="*/ 378 h 378"/>
              <a:gd name="T10" fmla="*/ 0 w 410"/>
              <a:gd name="T11" fmla="*/ 322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0" h="378">
                <a:moveTo>
                  <a:pt x="0" y="322"/>
                </a:moveTo>
                <a:cubicBezTo>
                  <a:pt x="0" y="322"/>
                  <a:pt x="137" y="177"/>
                  <a:pt x="202" y="120"/>
                </a:cubicBezTo>
                <a:cubicBezTo>
                  <a:pt x="267" y="62"/>
                  <a:pt x="410" y="0"/>
                  <a:pt x="410" y="0"/>
                </a:cubicBezTo>
                <a:cubicBezTo>
                  <a:pt x="410" y="0"/>
                  <a:pt x="261" y="110"/>
                  <a:pt x="199" y="196"/>
                </a:cubicBezTo>
                <a:cubicBezTo>
                  <a:pt x="137" y="282"/>
                  <a:pt x="100" y="378"/>
                  <a:pt x="100" y="378"/>
                </a:cubicBezTo>
                <a:lnTo>
                  <a:pt x="0" y="322"/>
                </a:lnTo>
                <a:close/>
              </a:path>
            </a:pathLst>
          </a:custGeom>
          <a:solidFill>
            <a:srgbClr val="5A40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26" name="Freeform 16"/>
          <p:cNvSpPr>
            <a:spLocks/>
          </p:cNvSpPr>
          <p:nvPr/>
        </p:nvSpPr>
        <p:spPr bwMode="auto">
          <a:xfrm>
            <a:off x="7573975" y="2760584"/>
            <a:ext cx="853036" cy="672747"/>
          </a:xfrm>
          <a:custGeom>
            <a:avLst/>
            <a:gdLst>
              <a:gd name="T0" fmla="*/ 361 w 361"/>
              <a:gd name="T1" fmla="*/ 231 h 285"/>
              <a:gd name="T2" fmla="*/ 189 w 361"/>
              <a:gd name="T3" fmla="*/ 77 h 285"/>
              <a:gd name="T4" fmla="*/ 0 w 361"/>
              <a:gd name="T5" fmla="*/ 0 h 285"/>
              <a:gd name="T6" fmla="*/ 189 w 361"/>
              <a:gd name="T7" fmla="*/ 140 h 285"/>
              <a:gd name="T8" fmla="*/ 286 w 361"/>
              <a:gd name="T9" fmla="*/ 285 h 285"/>
              <a:gd name="T10" fmla="*/ 361 w 361"/>
              <a:gd name="T11" fmla="*/ 231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1" h="285">
                <a:moveTo>
                  <a:pt x="361" y="231"/>
                </a:moveTo>
                <a:cubicBezTo>
                  <a:pt x="361" y="231"/>
                  <a:pt x="252" y="121"/>
                  <a:pt x="189" y="77"/>
                </a:cubicBezTo>
                <a:cubicBezTo>
                  <a:pt x="129" y="36"/>
                  <a:pt x="0" y="0"/>
                  <a:pt x="0" y="0"/>
                </a:cubicBezTo>
                <a:cubicBezTo>
                  <a:pt x="0" y="0"/>
                  <a:pt x="131" y="73"/>
                  <a:pt x="189" y="140"/>
                </a:cubicBezTo>
                <a:cubicBezTo>
                  <a:pt x="247" y="208"/>
                  <a:pt x="286" y="285"/>
                  <a:pt x="286" y="285"/>
                </a:cubicBezTo>
                <a:lnTo>
                  <a:pt x="361" y="231"/>
                </a:lnTo>
                <a:close/>
              </a:path>
            </a:pathLst>
          </a:custGeom>
          <a:solidFill>
            <a:srgbClr val="5A40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27" name="Freeform 11"/>
          <p:cNvSpPr>
            <a:spLocks/>
          </p:cNvSpPr>
          <p:nvPr/>
        </p:nvSpPr>
        <p:spPr bwMode="auto">
          <a:xfrm>
            <a:off x="1819563" y="5809977"/>
            <a:ext cx="8885382" cy="1060451"/>
          </a:xfrm>
          <a:custGeom>
            <a:avLst/>
            <a:gdLst>
              <a:gd name="T0" fmla="*/ 920 w 920"/>
              <a:gd name="T1" fmla="*/ 80 h 80"/>
              <a:gd name="T2" fmla="*/ 460 w 920"/>
              <a:gd name="T3" fmla="*/ 0 h 80"/>
              <a:gd name="T4" fmla="*/ 0 w 920"/>
              <a:gd name="T5" fmla="*/ 80 h 80"/>
              <a:gd name="T6" fmla="*/ 920 w 920"/>
              <a:gd name="T7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0" h="80">
                <a:moveTo>
                  <a:pt x="920" y="80"/>
                </a:moveTo>
                <a:cubicBezTo>
                  <a:pt x="818" y="32"/>
                  <a:pt x="650" y="0"/>
                  <a:pt x="460" y="0"/>
                </a:cubicBezTo>
                <a:cubicBezTo>
                  <a:pt x="270" y="0"/>
                  <a:pt x="102" y="32"/>
                  <a:pt x="0" y="80"/>
                </a:cubicBezTo>
                <a:lnTo>
                  <a:pt x="920" y="80"/>
                </a:lnTo>
                <a:close/>
              </a:path>
            </a:pathLst>
          </a:custGeom>
          <a:solidFill>
            <a:srgbClr val="89B53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sz="2400">
              <a:cs typeface="+mn-ea"/>
              <a:sym typeface="+mn-lt"/>
            </a:endParaRPr>
          </a:p>
        </p:txBody>
      </p:sp>
      <p:pic>
        <p:nvPicPr>
          <p:cNvPr id="28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13098" flipH="1">
            <a:off x="2488315" y="1318842"/>
            <a:ext cx="3793667" cy="5544000"/>
          </a:xfrm>
          <a:prstGeom prst="rect">
            <a:avLst/>
          </a:prstGeom>
        </p:spPr>
      </p:pic>
      <p:sp>
        <p:nvSpPr>
          <p:cNvPr id="30" name="Oval 6"/>
          <p:cNvSpPr>
            <a:spLocks noChangeArrowheads="1"/>
          </p:cNvSpPr>
          <p:nvPr/>
        </p:nvSpPr>
        <p:spPr bwMode="auto">
          <a:xfrm>
            <a:off x="7903292" y="920435"/>
            <a:ext cx="752876" cy="752875"/>
          </a:xfrm>
          <a:prstGeom prst="ellipse">
            <a:avLst/>
          </a:prstGeom>
          <a:solidFill>
            <a:srgbClr val="A50021"/>
          </a:solidFill>
          <a:ln>
            <a:noFill/>
          </a:ln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cs typeface="+mn-ea"/>
              <a:sym typeface="+mn-lt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7905269" y="1081429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就業</a:t>
            </a:r>
          </a:p>
        </p:txBody>
      </p:sp>
      <p:sp>
        <p:nvSpPr>
          <p:cNvPr id="33" name="Oval 11"/>
          <p:cNvSpPr>
            <a:spLocks noChangeArrowheads="1"/>
          </p:cNvSpPr>
          <p:nvPr/>
        </p:nvSpPr>
        <p:spPr bwMode="auto">
          <a:xfrm>
            <a:off x="8552820" y="1931256"/>
            <a:ext cx="710451" cy="708137"/>
          </a:xfrm>
          <a:prstGeom prst="ellipse">
            <a:avLst/>
          </a:prstGeom>
          <a:solidFill>
            <a:srgbClr val="A50021"/>
          </a:solidFill>
          <a:ln>
            <a:noFill/>
          </a:ln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8559232" y="208526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建教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9018473" y="3568813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補校</a:t>
            </a:r>
          </a:p>
        </p:txBody>
      </p:sp>
      <p:sp>
        <p:nvSpPr>
          <p:cNvPr id="37" name="Oval 10"/>
          <p:cNvSpPr>
            <a:spLocks noChangeArrowheads="1"/>
          </p:cNvSpPr>
          <p:nvPr/>
        </p:nvSpPr>
        <p:spPr bwMode="auto">
          <a:xfrm>
            <a:off x="6592990" y="3464563"/>
            <a:ext cx="1051941" cy="1051941"/>
          </a:xfrm>
          <a:prstGeom prst="ellipse">
            <a:avLst/>
          </a:prstGeom>
          <a:solidFill>
            <a:srgbClr val="A50021"/>
          </a:solidFill>
          <a:ln>
            <a:noFill/>
          </a:ln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6641907" y="3713534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</a:t>
            </a:r>
          </a:p>
        </p:txBody>
      </p:sp>
      <p:sp>
        <p:nvSpPr>
          <p:cNvPr id="40" name="Oval 8"/>
          <p:cNvSpPr>
            <a:spLocks noChangeArrowheads="1"/>
          </p:cNvSpPr>
          <p:nvPr/>
        </p:nvSpPr>
        <p:spPr bwMode="auto">
          <a:xfrm>
            <a:off x="6401730" y="1984618"/>
            <a:ext cx="1116000" cy="1116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6482677" y="2034787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證照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auto">
          <a:xfrm>
            <a:off x="6569915" y="427454"/>
            <a:ext cx="1152000" cy="1152000"/>
          </a:xfrm>
          <a:prstGeom prst="ellipse">
            <a:avLst/>
          </a:prstGeom>
          <a:solidFill>
            <a:srgbClr val="E83D18"/>
          </a:solidFill>
          <a:ln>
            <a:noFill/>
          </a:ln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cs typeface="+mn-ea"/>
              <a:sym typeface="+mn-lt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6668862" y="495623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大學</a:t>
            </a:r>
          </a:p>
        </p:txBody>
      </p:sp>
      <p:sp>
        <p:nvSpPr>
          <p:cNvPr id="47" name="文字方塊 46"/>
          <p:cNvSpPr txBox="1"/>
          <p:nvPr/>
        </p:nvSpPr>
        <p:spPr>
          <a:xfrm>
            <a:off x="8044351" y="947642"/>
            <a:ext cx="542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>
                <a:solidFill>
                  <a:srgbClr val="0E1C3A"/>
                </a:solidFill>
                <a:latin typeface="Algerian" panose="04020705040A02060702" pitchFamily="82" charset="0"/>
              </a:rPr>
              <a:t>X</a:t>
            </a:r>
            <a:endParaRPr lang="zh-TW" altLang="en-US" sz="4000" dirty="0">
              <a:solidFill>
                <a:srgbClr val="0E1C3A"/>
              </a:solidFill>
              <a:latin typeface="Algerian" panose="04020705040A02060702" pitchFamily="82" charset="0"/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8654192" y="1912960"/>
            <a:ext cx="542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>
                <a:solidFill>
                  <a:srgbClr val="0E1C3A"/>
                </a:solidFill>
                <a:latin typeface="Algerian" panose="04020705040A02060702" pitchFamily="82" charset="0"/>
              </a:rPr>
              <a:t>X</a:t>
            </a:r>
            <a:endParaRPr lang="zh-TW" altLang="en-US" sz="4000" dirty="0">
              <a:solidFill>
                <a:srgbClr val="0E1C3A"/>
              </a:solidFill>
              <a:latin typeface="Algerian" panose="04020705040A02060702" pitchFamily="82" charset="0"/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9090099" y="3416386"/>
            <a:ext cx="542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>
                <a:solidFill>
                  <a:srgbClr val="0E1C3A"/>
                </a:solidFill>
                <a:latin typeface="Algerian" panose="04020705040A02060702" pitchFamily="82" charset="0"/>
              </a:rPr>
              <a:t>X</a:t>
            </a:r>
            <a:endParaRPr lang="zh-TW" altLang="en-US" sz="4000" dirty="0">
              <a:solidFill>
                <a:srgbClr val="0E1C3A"/>
              </a:solidFill>
              <a:latin typeface="Algerian" panose="04020705040A02060702" pitchFamily="82" charset="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6693466" y="3331267"/>
            <a:ext cx="9012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0" dirty="0">
                <a:solidFill>
                  <a:srgbClr val="0E1C3A"/>
                </a:solidFill>
                <a:latin typeface="Algerian" panose="04020705040A02060702" pitchFamily="82" charset="0"/>
              </a:rPr>
              <a:t>X</a:t>
            </a:r>
            <a:endParaRPr lang="zh-TW" altLang="en-US" sz="8000" dirty="0">
              <a:solidFill>
                <a:srgbClr val="0E1C3A"/>
              </a:solidFill>
              <a:latin typeface="Algerian" panose="04020705040A02060702" pitchFamily="82" charset="0"/>
            </a:endParaRPr>
          </a:p>
        </p:txBody>
      </p:sp>
      <p:sp>
        <p:nvSpPr>
          <p:cNvPr id="52" name="文本框 8"/>
          <p:cNvSpPr txBox="1"/>
          <p:nvPr/>
        </p:nvSpPr>
        <p:spPr>
          <a:xfrm>
            <a:off x="1103685" y="607817"/>
            <a:ext cx="437053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zh-TW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四維帶你考上大學 取得證照</a:t>
            </a:r>
            <a:endParaRPr lang="zh-CN" altLang="en-US" sz="4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020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 descr="003.pptx - PowerPoint (產品啟動失敗)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120" y="797560"/>
            <a:ext cx="1630680" cy="1322777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0" y="1505446"/>
            <a:ext cx="5438771" cy="5504814"/>
            <a:chOff x="10684" y="152260"/>
            <a:chExt cx="6858000" cy="6858000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834C364C-EB82-4E44-BAF8-9BBC2F504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84" y="152260"/>
              <a:ext cx="6858000" cy="6858000"/>
            </a:xfrm>
            <a:prstGeom prst="rect">
              <a:avLst/>
            </a:prstGeom>
          </p:spPr>
        </p:pic>
        <p:pic>
          <p:nvPicPr>
            <p:cNvPr id="33" name="圖片 32" descr="003.pptx - PowerPoint (產品啟動失敗)"/>
            <p:cNvPicPr>
              <a:picLocks noChangeAspect="1"/>
            </p:cNvPicPr>
            <p:nvPr/>
          </p:nvPicPr>
          <p:blipFill rotWithShape="1">
            <a:blip r:embed="rId3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3956" y="645160"/>
              <a:ext cx="1630680" cy="1322777"/>
            </a:xfrm>
            <a:prstGeom prst="rect">
              <a:avLst/>
            </a:prstGeom>
          </p:spPr>
        </p:pic>
        <p:pic>
          <p:nvPicPr>
            <p:cNvPr id="34" name="圖片 33" descr="003.pptx - PowerPoint (產品啟動失敗)"/>
            <p:cNvPicPr>
              <a:picLocks noChangeAspect="1"/>
            </p:cNvPicPr>
            <p:nvPr/>
          </p:nvPicPr>
          <p:blipFill rotWithShape="1">
            <a:blip r:embed="rId3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93520" y="949960"/>
              <a:ext cx="1630680" cy="1322777"/>
            </a:xfrm>
            <a:prstGeom prst="rect">
              <a:avLst/>
            </a:prstGeom>
          </p:spPr>
        </p:pic>
        <p:pic>
          <p:nvPicPr>
            <p:cNvPr id="35" name="圖片 34" descr="003.pptx - PowerPoint (產品啟動失敗)"/>
            <p:cNvPicPr>
              <a:picLocks noChangeAspect="1"/>
            </p:cNvPicPr>
            <p:nvPr/>
          </p:nvPicPr>
          <p:blipFill rotWithShape="1">
            <a:blip r:embed="rId3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1696" y="645159"/>
              <a:ext cx="1630680" cy="1322777"/>
            </a:xfrm>
            <a:prstGeom prst="rect">
              <a:avLst/>
            </a:prstGeom>
          </p:spPr>
        </p:pic>
      </p:grpSp>
      <p:sp>
        <p:nvSpPr>
          <p:cNvPr id="36" name="文本框 8"/>
          <p:cNvSpPr txBox="1"/>
          <p:nvPr/>
        </p:nvSpPr>
        <p:spPr>
          <a:xfrm>
            <a:off x="2306093" y="614493"/>
            <a:ext cx="7579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校風好 師資優 選擇</a:t>
            </a:r>
            <a:r>
              <a:rPr lang="zh-TW" altLang="zh-TW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四維</a:t>
            </a:r>
            <a:r>
              <a:rPr lang="zh-TW" altLang="en-US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專心學習</a:t>
            </a:r>
            <a:endParaRPr lang="zh-CN" altLang="en-US" sz="40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5370340" y="1828244"/>
            <a:ext cx="2615565" cy="4404390"/>
            <a:chOff x="5380500" y="1970484"/>
            <a:chExt cx="2615565" cy="4404390"/>
          </a:xfrm>
        </p:grpSpPr>
        <p:grpSp>
          <p:nvGrpSpPr>
            <p:cNvPr id="122" name="群組 121"/>
            <p:cNvGrpSpPr/>
            <p:nvPr/>
          </p:nvGrpSpPr>
          <p:grpSpPr>
            <a:xfrm>
              <a:off x="5380500" y="1970484"/>
              <a:ext cx="2615565" cy="706150"/>
              <a:chOff x="6381809" y="2179318"/>
              <a:chExt cx="2615565" cy="706150"/>
            </a:xfrm>
          </p:grpSpPr>
          <p:sp>
            <p:nvSpPr>
              <p:cNvPr id="123" name="Oval 3">
                <a:extLst>
                  <a:ext uri="{FF2B5EF4-FFF2-40B4-BE49-F238E27FC236}">
                    <a16:creationId xmlns:a16="http://schemas.microsoft.com/office/drawing/2014/main" id="{51B5EA42-A337-4403-9ABA-BF8541075452}"/>
                  </a:ext>
                </a:extLst>
              </p:cNvPr>
              <p:cNvSpPr/>
              <p:nvPr/>
            </p:nvSpPr>
            <p:spPr>
              <a:xfrm>
                <a:off x="6381809" y="2179318"/>
                <a:ext cx="706150" cy="706150"/>
              </a:xfrm>
              <a:prstGeom prst="ellipse">
                <a:avLst/>
              </a:prstGeom>
              <a:solidFill>
                <a:srgbClr val="1357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chemeClr val="tx1"/>
                  </a:solidFill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cs typeface="+mn-ea"/>
                  <a:sym typeface="字魂141号-活力悦动体" panose="00000500000000000000" pitchFamily="2" charset="-122"/>
                </a:endParaRPr>
              </a:p>
            </p:txBody>
          </p:sp>
          <p:sp>
            <p:nvSpPr>
              <p:cNvPr id="124" name="Freeform 5">
                <a:extLst>
                  <a:ext uri="{FF2B5EF4-FFF2-40B4-BE49-F238E27FC236}">
                    <a16:creationId xmlns:a16="http://schemas.microsoft.com/office/drawing/2014/main" id="{703F869D-6D90-4086-912B-51733BE4F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1083" y="2431061"/>
                <a:ext cx="267601" cy="240554"/>
              </a:xfrm>
              <a:custGeom>
                <a:avLst/>
                <a:gdLst>
                  <a:gd name="T0" fmla="*/ 885 w 907"/>
                  <a:gd name="T1" fmla="*/ 197 h 740"/>
                  <a:gd name="T2" fmla="*/ 885 w 907"/>
                  <a:gd name="T3" fmla="*/ 118 h 740"/>
                  <a:gd name="T4" fmla="*/ 789 w 907"/>
                  <a:gd name="T5" fmla="*/ 22 h 740"/>
                  <a:gd name="T6" fmla="*/ 710 w 907"/>
                  <a:gd name="T7" fmla="*/ 22 h 740"/>
                  <a:gd name="T8" fmla="*/ 365 w 907"/>
                  <a:gd name="T9" fmla="*/ 366 h 740"/>
                  <a:gd name="T10" fmla="*/ 285 w 907"/>
                  <a:gd name="T11" fmla="*/ 366 h 740"/>
                  <a:gd name="T12" fmla="*/ 198 w 907"/>
                  <a:gd name="T13" fmla="*/ 279 h 740"/>
                  <a:gd name="T14" fmla="*/ 118 w 907"/>
                  <a:gd name="T15" fmla="*/ 279 h 740"/>
                  <a:gd name="T16" fmla="*/ 22 w 907"/>
                  <a:gd name="T17" fmla="*/ 375 h 740"/>
                  <a:gd name="T18" fmla="*/ 22 w 907"/>
                  <a:gd name="T19" fmla="*/ 454 h 740"/>
                  <a:gd name="T20" fmla="*/ 285 w 907"/>
                  <a:gd name="T21" fmla="*/ 718 h 740"/>
                  <a:gd name="T22" fmla="*/ 365 w 907"/>
                  <a:gd name="T23" fmla="*/ 718 h 740"/>
                  <a:gd name="T24" fmla="*/ 885 w 907"/>
                  <a:gd name="T25" fmla="*/ 197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7" h="740">
                    <a:moveTo>
                      <a:pt x="885" y="197"/>
                    </a:moveTo>
                    <a:cubicBezTo>
                      <a:pt x="907" y="176"/>
                      <a:pt x="907" y="140"/>
                      <a:pt x="885" y="118"/>
                    </a:cubicBezTo>
                    <a:cubicBezTo>
                      <a:pt x="789" y="22"/>
                      <a:pt x="789" y="22"/>
                      <a:pt x="789" y="22"/>
                    </a:cubicBezTo>
                    <a:cubicBezTo>
                      <a:pt x="767" y="0"/>
                      <a:pt x="731" y="0"/>
                      <a:pt x="710" y="22"/>
                    </a:cubicBezTo>
                    <a:cubicBezTo>
                      <a:pt x="365" y="366"/>
                      <a:pt x="365" y="366"/>
                      <a:pt x="365" y="366"/>
                    </a:cubicBezTo>
                    <a:cubicBezTo>
                      <a:pt x="343" y="388"/>
                      <a:pt x="307" y="388"/>
                      <a:pt x="285" y="366"/>
                    </a:cubicBezTo>
                    <a:cubicBezTo>
                      <a:pt x="198" y="279"/>
                      <a:pt x="198" y="279"/>
                      <a:pt x="198" y="279"/>
                    </a:cubicBezTo>
                    <a:cubicBezTo>
                      <a:pt x="176" y="257"/>
                      <a:pt x="140" y="257"/>
                      <a:pt x="118" y="279"/>
                    </a:cubicBezTo>
                    <a:cubicBezTo>
                      <a:pt x="22" y="375"/>
                      <a:pt x="22" y="375"/>
                      <a:pt x="22" y="375"/>
                    </a:cubicBezTo>
                    <a:cubicBezTo>
                      <a:pt x="0" y="397"/>
                      <a:pt x="0" y="432"/>
                      <a:pt x="22" y="454"/>
                    </a:cubicBezTo>
                    <a:cubicBezTo>
                      <a:pt x="285" y="718"/>
                      <a:pt x="285" y="718"/>
                      <a:pt x="285" y="718"/>
                    </a:cubicBezTo>
                    <a:cubicBezTo>
                      <a:pt x="307" y="740"/>
                      <a:pt x="343" y="740"/>
                      <a:pt x="365" y="718"/>
                    </a:cubicBezTo>
                    <a:lnTo>
                      <a:pt x="885" y="1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cs typeface="+mn-ea"/>
                  <a:sym typeface="字魂141号-活力悦动体" panose="00000500000000000000" pitchFamily="2" charset="-122"/>
                </a:endParaRPr>
              </a:p>
            </p:txBody>
          </p:sp>
          <p:sp>
            <p:nvSpPr>
              <p:cNvPr id="126" name="TextBox 11">
                <a:extLst>
                  <a:ext uri="{FF2B5EF4-FFF2-40B4-BE49-F238E27FC236}">
                    <a16:creationId xmlns:a16="http://schemas.microsoft.com/office/drawing/2014/main" id="{7189B0C2-74B0-444E-AAF2-8A9EC78FA114}"/>
                  </a:ext>
                </a:extLst>
              </p:cNvPr>
              <p:cNvSpPr txBox="1"/>
              <p:nvPr/>
            </p:nvSpPr>
            <p:spPr>
              <a:xfrm>
                <a:off x="7273825" y="2255394"/>
                <a:ext cx="172354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30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sym typeface="字魂141号-活力悦动体" panose="00000500000000000000" pitchFamily="2" charset="-122"/>
                  </a:rPr>
                  <a:t>三好品格</a:t>
                </a:r>
                <a:endParaRPr lang="en-GB" altLang="zh-TW" sz="30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endParaRPr>
              </a:p>
            </p:txBody>
          </p:sp>
        </p:grpSp>
        <p:grpSp>
          <p:nvGrpSpPr>
            <p:cNvPr id="148" name="群組 147"/>
            <p:cNvGrpSpPr/>
            <p:nvPr/>
          </p:nvGrpSpPr>
          <p:grpSpPr>
            <a:xfrm>
              <a:off x="5380500" y="2895044"/>
              <a:ext cx="2615565" cy="706150"/>
              <a:chOff x="6381809" y="2179318"/>
              <a:chExt cx="2615565" cy="706150"/>
            </a:xfrm>
          </p:grpSpPr>
          <p:sp>
            <p:nvSpPr>
              <p:cNvPr id="149" name="Oval 3">
                <a:extLst>
                  <a:ext uri="{FF2B5EF4-FFF2-40B4-BE49-F238E27FC236}">
                    <a16:creationId xmlns:a16="http://schemas.microsoft.com/office/drawing/2014/main" id="{51B5EA42-A337-4403-9ABA-BF8541075452}"/>
                  </a:ext>
                </a:extLst>
              </p:cNvPr>
              <p:cNvSpPr/>
              <p:nvPr/>
            </p:nvSpPr>
            <p:spPr>
              <a:xfrm>
                <a:off x="6381809" y="2179318"/>
                <a:ext cx="706150" cy="706150"/>
              </a:xfrm>
              <a:prstGeom prst="ellipse">
                <a:avLst/>
              </a:prstGeom>
              <a:solidFill>
                <a:srgbClr val="1357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chemeClr val="tx1"/>
                  </a:solidFill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cs typeface="+mn-ea"/>
                  <a:sym typeface="字魂141号-活力悦动体" panose="00000500000000000000" pitchFamily="2" charset="-122"/>
                </a:endParaRPr>
              </a:p>
            </p:txBody>
          </p:sp>
          <p:sp>
            <p:nvSpPr>
              <p:cNvPr id="150" name="Freeform 5">
                <a:extLst>
                  <a:ext uri="{FF2B5EF4-FFF2-40B4-BE49-F238E27FC236}">
                    <a16:creationId xmlns:a16="http://schemas.microsoft.com/office/drawing/2014/main" id="{703F869D-6D90-4086-912B-51733BE4F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1083" y="2431061"/>
                <a:ext cx="267601" cy="240554"/>
              </a:xfrm>
              <a:custGeom>
                <a:avLst/>
                <a:gdLst>
                  <a:gd name="T0" fmla="*/ 885 w 907"/>
                  <a:gd name="T1" fmla="*/ 197 h 740"/>
                  <a:gd name="T2" fmla="*/ 885 w 907"/>
                  <a:gd name="T3" fmla="*/ 118 h 740"/>
                  <a:gd name="T4" fmla="*/ 789 w 907"/>
                  <a:gd name="T5" fmla="*/ 22 h 740"/>
                  <a:gd name="T6" fmla="*/ 710 w 907"/>
                  <a:gd name="T7" fmla="*/ 22 h 740"/>
                  <a:gd name="T8" fmla="*/ 365 w 907"/>
                  <a:gd name="T9" fmla="*/ 366 h 740"/>
                  <a:gd name="T10" fmla="*/ 285 w 907"/>
                  <a:gd name="T11" fmla="*/ 366 h 740"/>
                  <a:gd name="T12" fmla="*/ 198 w 907"/>
                  <a:gd name="T13" fmla="*/ 279 h 740"/>
                  <a:gd name="T14" fmla="*/ 118 w 907"/>
                  <a:gd name="T15" fmla="*/ 279 h 740"/>
                  <a:gd name="T16" fmla="*/ 22 w 907"/>
                  <a:gd name="T17" fmla="*/ 375 h 740"/>
                  <a:gd name="T18" fmla="*/ 22 w 907"/>
                  <a:gd name="T19" fmla="*/ 454 h 740"/>
                  <a:gd name="T20" fmla="*/ 285 w 907"/>
                  <a:gd name="T21" fmla="*/ 718 h 740"/>
                  <a:gd name="T22" fmla="*/ 365 w 907"/>
                  <a:gd name="T23" fmla="*/ 718 h 740"/>
                  <a:gd name="T24" fmla="*/ 885 w 907"/>
                  <a:gd name="T25" fmla="*/ 197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7" h="740">
                    <a:moveTo>
                      <a:pt x="885" y="197"/>
                    </a:moveTo>
                    <a:cubicBezTo>
                      <a:pt x="907" y="176"/>
                      <a:pt x="907" y="140"/>
                      <a:pt x="885" y="118"/>
                    </a:cubicBezTo>
                    <a:cubicBezTo>
                      <a:pt x="789" y="22"/>
                      <a:pt x="789" y="22"/>
                      <a:pt x="789" y="22"/>
                    </a:cubicBezTo>
                    <a:cubicBezTo>
                      <a:pt x="767" y="0"/>
                      <a:pt x="731" y="0"/>
                      <a:pt x="710" y="22"/>
                    </a:cubicBezTo>
                    <a:cubicBezTo>
                      <a:pt x="365" y="366"/>
                      <a:pt x="365" y="366"/>
                      <a:pt x="365" y="366"/>
                    </a:cubicBezTo>
                    <a:cubicBezTo>
                      <a:pt x="343" y="388"/>
                      <a:pt x="307" y="388"/>
                      <a:pt x="285" y="366"/>
                    </a:cubicBezTo>
                    <a:cubicBezTo>
                      <a:pt x="198" y="279"/>
                      <a:pt x="198" y="279"/>
                      <a:pt x="198" y="279"/>
                    </a:cubicBezTo>
                    <a:cubicBezTo>
                      <a:pt x="176" y="257"/>
                      <a:pt x="140" y="257"/>
                      <a:pt x="118" y="279"/>
                    </a:cubicBezTo>
                    <a:cubicBezTo>
                      <a:pt x="22" y="375"/>
                      <a:pt x="22" y="375"/>
                      <a:pt x="22" y="375"/>
                    </a:cubicBezTo>
                    <a:cubicBezTo>
                      <a:pt x="0" y="397"/>
                      <a:pt x="0" y="432"/>
                      <a:pt x="22" y="454"/>
                    </a:cubicBezTo>
                    <a:cubicBezTo>
                      <a:pt x="285" y="718"/>
                      <a:pt x="285" y="718"/>
                      <a:pt x="285" y="718"/>
                    </a:cubicBezTo>
                    <a:cubicBezTo>
                      <a:pt x="307" y="740"/>
                      <a:pt x="343" y="740"/>
                      <a:pt x="365" y="718"/>
                    </a:cubicBezTo>
                    <a:lnTo>
                      <a:pt x="885" y="1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cs typeface="+mn-ea"/>
                  <a:sym typeface="字魂141号-活力悦动体" panose="00000500000000000000" pitchFamily="2" charset="-122"/>
                </a:endParaRPr>
              </a:p>
            </p:txBody>
          </p:sp>
          <p:sp>
            <p:nvSpPr>
              <p:cNvPr id="151" name="TextBox 11">
                <a:extLst>
                  <a:ext uri="{FF2B5EF4-FFF2-40B4-BE49-F238E27FC236}">
                    <a16:creationId xmlns:a16="http://schemas.microsoft.com/office/drawing/2014/main" id="{7189B0C2-74B0-444E-AAF2-8A9EC78FA114}"/>
                  </a:ext>
                </a:extLst>
              </p:cNvPr>
              <p:cNvSpPr txBox="1"/>
              <p:nvPr/>
            </p:nvSpPr>
            <p:spPr>
              <a:xfrm>
                <a:off x="7273825" y="2255394"/>
                <a:ext cx="172354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30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sym typeface="字魂141号-活力悦动体" panose="00000500000000000000" pitchFamily="2" charset="-122"/>
                  </a:rPr>
                  <a:t>熱誠教師</a:t>
                </a:r>
                <a:endParaRPr lang="en-GB" altLang="zh-TW" sz="30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endParaRPr>
              </a:p>
            </p:txBody>
          </p:sp>
        </p:grpSp>
        <p:grpSp>
          <p:nvGrpSpPr>
            <p:cNvPr id="152" name="群組 151"/>
            <p:cNvGrpSpPr/>
            <p:nvPr/>
          </p:nvGrpSpPr>
          <p:grpSpPr>
            <a:xfrm>
              <a:off x="5380500" y="3819604"/>
              <a:ext cx="2615565" cy="706150"/>
              <a:chOff x="6381809" y="2179318"/>
              <a:chExt cx="2615565" cy="706150"/>
            </a:xfrm>
          </p:grpSpPr>
          <p:sp>
            <p:nvSpPr>
              <p:cNvPr id="153" name="Oval 3">
                <a:extLst>
                  <a:ext uri="{FF2B5EF4-FFF2-40B4-BE49-F238E27FC236}">
                    <a16:creationId xmlns:a16="http://schemas.microsoft.com/office/drawing/2014/main" id="{51B5EA42-A337-4403-9ABA-BF8541075452}"/>
                  </a:ext>
                </a:extLst>
              </p:cNvPr>
              <p:cNvSpPr/>
              <p:nvPr/>
            </p:nvSpPr>
            <p:spPr>
              <a:xfrm>
                <a:off x="6381809" y="2179318"/>
                <a:ext cx="706150" cy="706150"/>
              </a:xfrm>
              <a:prstGeom prst="ellipse">
                <a:avLst/>
              </a:prstGeom>
              <a:solidFill>
                <a:srgbClr val="1357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chemeClr val="tx1"/>
                  </a:solidFill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cs typeface="+mn-ea"/>
                  <a:sym typeface="字魂141号-活力悦动体" panose="00000500000000000000" pitchFamily="2" charset="-122"/>
                </a:endParaRPr>
              </a:p>
            </p:txBody>
          </p:sp>
          <p:sp>
            <p:nvSpPr>
              <p:cNvPr id="154" name="Freeform 5">
                <a:extLst>
                  <a:ext uri="{FF2B5EF4-FFF2-40B4-BE49-F238E27FC236}">
                    <a16:creationId xmlns:a16="http://schemas.microsoft.com/office/drawing/2014/main" id="{703F869D-6D90-4086-912B-51733BE4F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1083" y="2431061"/>
                <a:ext cx="267601" cy="240554"/>
              </a:xfrm>
              <a:custGeom>
                <a:avLst/>
                <a:gdLst>
                  <a:gd name="T0" fmla="*/ 885 w 907"/>
                  <a:gd name="T1" fmla="*/ 197 h 740"/>
                  <a:gd name="T2" fmla="*/ 885 w 907"/>
                  <a:gd name="T3" fmla="*/ 118 h 740"/>
                  <a:gd name="T4" fmla="*/ 789 w 907"/>
                  <a:gd name="T5" fmla="*/ 22 h 740"/>
                  <a:gd name="T6" fmla="*/ 710 w 907"/>
                  <a:gd name="T7" fmla="*/ 22 h 740"/>
                  <a:gd name="T8" fmla="*/ 365 w 907"/>
                  <a:gd name="T9" fmla="*/ 366 h 740"/>
                  <a:gd name="T10" fmla="*/ 285 w 907"/>
                  <a:gd name="T11" fmla="*/ 366 h 740"/>
                  <a:gd name="T12" fmla="*/ 198 w 907"/>
                  <a:gd name="T13" fmla="*/ 279 h 740"/>
                  <a:gd name="T14" fmla="*/ 118 w 907"/>
                  <a:gd name="T15" fmla="*/ 279 h 740"/>
                  <a:gd name="T16" fmla="*/ 22 w 907"/>
                  <a:gd name="T17" fmla="*/ 375 h 740"/>
                  <a:gd name="T18" fmla="*/ 22 w 907"/>
                  <a:gd name="T19" fmla="*/ 454 h 740"/>
                  <a:gd name="T20" fmla="*/ 285 w 907"/>
                  <a:gd name="T21" fmla="*/ 718 h 740"/>
                  <a:gd name="T22" fmla="*/ 365 w 907"/>
                  <a:gd name="T23" fmla="*/ 718 h 740"/>
                  <a:gd name="T24" fmla="*/ 885 w 907"/>
                  <a:gd name="T25" fmla="*/ 197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7" h="740">
                    <a:moveTo>
                      <a:pt x="885" y="197"/>
                    </a:moveTo>
                    <a:cubicBezTo>
                      <a:pt x="907" y="176"/>
                      <a:pt x="907" y="140"/>
                      <a:pt x="885" y="118"/>
                    </a:cubicBezTo>
                    <a:cubicBezTo>
                      <a:pt x="789" y="22"/>
                      <a:pt x="789" y="22"/>
                      <a:pt x="789" y="22"/>
                    </a:cubicBezTo>
                    <a:cubicBezTo>
                      <a:pt x="767" y="0"/>
                      <a:pt x="731" y="0"/>
                      <a:pt x="710" y="22"/>
                    </a:cubicBezTo>
                    <a:cubicBezTo>
                      <a:pt x="365" y="366"/>
                      <a:pt x="365" y="366"/>
                      <a:pt x="365" y="366"/>
                    </a:cubicBezTo>
                    <a:cubicBezTo>
                      <a:pt x="343" y="388"/>
                      <a:pt x="307" y="388"/>
                      <a:pt x="285" y="366"/>
                    </a:cubicBezTo>
                    <a:cubicBezTo>
                      <a:pt x="198" y="279"/>
                      <a:pt x="198" y="279"/>
                      <a:pt x="198" y="279"/>
                    </a:cubicBezTo>
                    <a:cubicBezTo>
                      <a:pt x="176" y="257"/>
                      <a:pt x="140" y="257"/>
                      <a:pt x="118" y="279"/>
                    </a:cubicBezTo>
                    <a:cubicBezTo>
                      <a:pt x="22" y="375"/>
                      <a:pt x="22" y="375"/>
                      <a:pt x="22" y="375"/>
                    </a:cubicBezTo>
                    <a:cubicBezTo>
                      <a:pt x="0" y="397"/>
                      <a:pt x="0" y="432"/>
                      <a:pt x="22" y="454"/>
                    </a:cubicBezTo>
                    <a:cubicBezTo>
                      <a:pt x="285" y="718"/>
                      <a:pt x="285" y="718"/>
                      <a:pt x="285" y="718"/>
                    </a:cubicBezTo>
                    <a:cubicBezTo>
                      <a:pt x="307" y="740"/>
                      <a:pt x="343" y="740"/>
                      <a:pt x="365" y="718"/>
                    </a:cubicBezTo>
                    <a:lnTo>
                      <a:pt x="885" y="1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cs typeface="+mn-ea"/>
                  <a:sym typeface="字魂141号-活力悦动体" panose="00000500000000000000" pitchFamily="2" charset="-122"/>
                </a:endParaRPr>
              </a:p>
            </p:txBody>
          </p:sp>
          <p:sp>
            <p:nvSpPr>
              <p:cNvPr id="155" name="TextBox 11">
                <a:extLst>
                  <a:ext uri="{FF2B5EF4-FFF2-40B4-BE49-F238E27FC236}">
                    <a16:creationId xmlns:a16="http://schemas.microsoft.com/office/drawing/2014/main" id="{7189B0C2-74B0-444E-AAF2-8A9EC78FA114}"/>
                  </a:ext>
                </a:extLst>
              </p:cNvPr>
              <p:cNvSpPr txBox="1"/>
              <p:nvPr/>
            </p:nvSpPr>
            <p:spPr>
              <a:xfrm>
                <a:off x="7273825" y="2255394"/>
                <a:ext cx="172354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30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sym typeface="字魂141号-活力悦动体" panose="00000500000000000000" pitchFamily="2" charset="-122"/>
                  </a:rPr>
                  <a:t>亮麗升學</a:t>
                </a:r>
                <a:endParaRPr lang="en-GB" altLang="zh-TW" sz="30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endParaRPr>
              </a:p>
            </p:txBody>
          </p:sp>
        </p:grpSp>
        <p:grpSp>
          <p:nvGrpSpPr>
            <p:cNvPr id="156" name="群組 155"/>
            <p:cNvGrpSpPr/>
            <p:nvPr/>
          </p:nvGrpSpPr>
          <p:grpSpPr>
            <a:xfrm>
              <a:off x="5380500" y="4744164"/>
              <a:ext cx="2615565" cy="706150"/>
              <a:chOff x="6381809" y="2179318"/>
              <a:chExt cx="2615565" cy="706150"/>
            </a:xfrm>
          </p:grpSpPr>
          <p:sp>
            <p:nvSpPr>
              <p:cNvPr id="157" name="Oval 3">
                <a:extLst>
                  <a:ext uri="{FF2B5EF4-FFF2-40B4-BE49-F238E27FC236}">
                    <a16:creationId xmlns:a16="http://schemas.microsoft.com/office/drawing/2014/main" id="{51B5EA42-A337-4403-9ABA-BF8541075452}"/>
                  </a:ext>
                </a:extLst>
              </p:cNvPr>
              <p:cNvSpPr/>
              <p:nvPr/>
            </p:nvSpPr>
            <p:spPr>
              <a:xfrm>
                <a:off x="6381809" y="2179318"/>
                <a:ext cx="706150" cy="706150"/>
              </a:xfrm>
              <a:prstGeom prst="ellipse">
                <a:avLst/>
              </a:prstGeom>
              <a:solidFill>
                <a:srgbClr val="1357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chemeClr val="tx1"/>
                  </a:solidFill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cs typeface="+mn-ea"/>
                  <a:sym typeface="字魂141号-活力悦动体" panose="00000500000000000000" pitchFamily="2" charset="-122"/>
                </a:endParaRPr>
              </a:p>
            </p:txBody>
          </p:sp>
          <p:sp>
            <p:nvSpPr>
              <p:cNvPr id="158" name="Freeform 5">
                <a:extLst>
                  <a:ext uri="{FF2B5EF4-FFF2-40B4-BE49-F238E27FC236}">
                    <a16:creationId xmlns:a16="http://schemas.microsoft.com/office/drawing/2014/main" id="{703F869D-6D90-4086-912B-51733BE4F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1083" y="2431061"/>
                <a:ext cx="267601" cy="240554"/>
              </a:xfrm>
              <a:custGeom>
                <a:avLst/>
                <a:gdLst>
                  <a:gd name="T0" fmla="*/ 885 w 907"/>
                  <a:gd name="T1" fmla="*/ 197 h 740"/>
                  <a:gd name="T2" fmla="*/ 885 w 907"/>
                  <a:gd name="T3" fmla="*/ 118 h 740"/>
                  <a:gd name="T4" fmla="*/ 789 w 907"/>
                  <a:gd name="T5" fmla="*/ 22 h 740"/>
                  <a:gd name="T6" fmla="*/ 710 w 907"/>
                  <a:gd name="T7" fmla="*/ 22 h 740"/>
                  <a:gd name="T8" fmla="*/ 365 w 907"/>
                  <a:gd name="T9" fmla="*/ 366 h 740"/>
                  <a:gd name="T10" fmla="*/ 285 w 907"/>
                  <a:gd name="T11" fmla="*/ 366 h 740"/>
                  <a:gd name="T12" fmla="*/ 198 w 907"/>
                  <a:gd name="T13" fmla="*/ 279 h 740"/>
                  <a:gd name="T14" fmla="*/ 118 w 907"/>
                  <a:gd name="T15" fmla="*/ 279 h 740"/>
                  <a:gd name="T16" fmla="*/ 22 w 907"/>
                  <a:gd name="T17" fmla="*/ 375 h 740"/>
                  <a:gd name="T18" fmla="*/ 22 w 907"/>
                  <a:gd name="T19" fmla="*/ 454 h 740"/>
                  <a:gd name="T20" fmla="*/ 285 w 907"/>
                  <a:gd name="T21" fmla="*/ 718 h 740"/>
                  <a:gd name="T22" fmla="*/ 365 w 907"/>
                  <a:gd name="T23" fmla="*/ 718 h 740"/>
                  <a:gd name="T24" fmla="*/ 885 w 907"/>
                  <a:gd name="T25" fmla="*/ 197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7" h="740">
                    <a:moveTo>
                      <a:pt x="885" y="197"/>
                    </a:moveTo>
                    <a:cubicBezTo>
                      <a:pt x="907" y="176"/>
                      <a:pt x="907" y="140"/>
                      <a:pt x="885" y="118"/>
                    </a:cubicBezTo>
                    <a:cubicBezTo>
                      <a:pt x="789" y="22"/>
                      <a:pt x="789" y="22"/>
                      <a:pt x="789" y="22"/>
                    </a:cubicBezTo>
                    <a:cubicBezTo>
                      <a:pt x="767" y="0"/>
                      <a:pt x="731" y="0"/>
                      <a:pt x="710" y="22"/>
                    </a:cubicBezTo>
                    <a:cubicBezTo>
                      <a:pt x="365" y="366"/>
                      <a:pt x="365" y="366"/>
                      <a:pt x="365" y="366"/>
                    </a:cubicBezTo>
                    <a:cubicBezTo>
                      <a:pt x="343" y="388"/>
                      <a:pt x="307" y="388"/>
                      <a:pt x="285" y="366"/>
                    </a:cubicBezTo>
                    <a:cubicBezTo>
                      <a:pt x="198" y="279"/>
                      <a:pt x="198" y="279"/>
                      <a:pt x="198" y="279"/>
                    </a:cubicBezTo>
                    <a:cubicBezTo>
                      <a:pt x="176" y="257"/>
                      <a:pt x="140" y="257"/>
                      <a:pt x="118" y="279"/>
                    </a:cubicBezTo>
                    <a:cubicBezTo>
                      <a:pt x="22" y="375"/>
                      <a:pt x="22" y="375"/>
                      <a:pt x="22" y="375"/>
                    </a:cubicBezTo>
                    <a:cubicBezTo>
                      <a:pt x="0" y="397"/>
                      <a:pt x="0" y="432"/>
                      <a:pt x="22" y="454"/>
                    </a:cubicBezTo>
                    <a:cubicBezTo>
                      <a:pt x="285" y="718"/>
                      <a:pt x="285" y="718"/>
                      <a:pt x="285" y="718"/>
                    </a:cubicBezTo>
                    <a:cubicBezTo>
                      <a:pt x="307" y="740"/>
                      <a:pt x="343" y="740"/>
                      <a:pt x="365" y="718"/>
                    </a:cubicBezTo>
                    <a:lnTo>
                      <a:pt x="885" y="1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cs typeface="+mn-ea"/>
                  <a:sym typeface="字魂141号-活力悦动体" panose="00000500000000000000" pitchFamily="2" charset="-122"/>
                </a:endParaRPr>
              </a:p>
            </p:txBody>
          </p:sp>
          <p:sp>
            <p:nvSpPr>
              <p:cNvPr id="159" name="TextBox 11">
                <a:extLst>
                  <a:ext uri="{FF2B5EF4-FFF2-40B4-BE49-F238E27FC236}">
                    <a16:creationId xmlns:a16="http://schemas.microsoft.com/office/drawing/2014/main" id="{7189B0C2-74B0-444E-AAF2-8A9EC78FA114}"/>
                  </a:ext>
                </a:extLst>
              </p:cNvPr>
              <p:cNvSpPr txBox="1"/>
              <p:nvPr/>
            </p:nvSpPr>
            <p:spPr>
              <a:xfrm>
                <a:off x="7273825" y="2255394"/>
                <a:ext cx="172354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30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sym typeface="字魂141号-活力悦动体" panose="00000500000000000000" pitchFamily="2" charset="-122"/>
                  </a:rPr>
                  <a:t>彈性課程</a:t>
                </a:r>
                <a:endParaRPr lang="en-GB" altLang="zh-TW" sz="30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endParaRPr>
              </a:p>
            </p:txBody>
          </p:sp>
        </p:grpSp>
        <p:grpSp>
          <p:nvGrpSpPr>
            <p:cNvPr id="164" name="群組 163"/>
            <p:cNvGrpSpPr/>
            <p:nvPr/>
          </p:nvGrpSpPr>
          <p:grpSpPr>
            <a:xfrm>
              <a:off x="5380500" y="5668724"/>
              <a:ext cx="2615565" cy="706150"/>
              <a:chOff x="6381809" y="2179318"/>
              <a:chExt cx="2615565" cy="706150"/>
            </a:xfrm>
          </p:grpSpPr>
          <p:sp>
            <p:nvSpPr>
              <p:cNvPr id="165" name="Oval 3">
                <a:extLst>
                  <a:ext uri="{FF2B5EF4-FFF2-40B4-BE49-F238E27FC236}">
                    <a16:creationId xmlns:a16="http://schemas.microsoft.com/office/drawing/2014/main" id="{51B5EA42-A337-4403-9ABA-BF8541075452}"/>
                  </a:ext>
                </a:extLst>
              </p:cNvPr>
              <p:cNvSpPr/>
              <p:nvPr/>
            </p:nvSpPr>
            <p:spPr>
              <a:xfrm>
                <a:off x="6381809" y="2179318"/>
                <a:ext cx="706150" cy="706150"/>
              </a:xfrm>
              <a:prstGeom prst="ellipse">
                <a:avLst/>
              </a:prstGeom>
              <a:solidFill>
                <a:srgbClr val="1357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chemeClr val="tx1"/>
                  </a:solidFill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cs typeface="+mn-ea"/>
                  <a:sym typeface="字魂141号-活力悦动体" panose="00000500000000000000" pitchFamily="2" charset="-122"/>
                </a:endParaRPr>
              </a:p>
            </p:txBody>
          </p:sp>
          <p:sp>
            <p:nvSpPr>
              <p:cNvPr id="166" name="Freeform 5">
                <a:extLst>
                  <a:ext uri="{FF2B5EF4-FFF2-40B4-BE49-F238E27FC236}">
                    <a16:creationId xmlns:a16="http://schemas.microsoft.com/office/drawing/2014/main" id="{703F869D-6D90-4086-912B-51733BE4F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1083" y="2431061"/>
                <a:ext cx="267601" cy="240554"/>
              </a:xfrm>
              <a:custGeom>
                <a:avLst/>
                <a:gdLst>
                  <a:gd name="T0" fmla="*/ 885 w 907"/>
                  <a:gd name="T1" fmla="*/ 197 h 740"/>
                  <a:gd name="T2" fmla="*/ 885 w 907"/>
                  <a:gd name="T3" fmla="*/ 118 h 740"/>
                  <a:gd name="T4" fmla="*/ 789 w 907"/>
                  <a:gd name="T5" fmla="*/ 22 h 740"/>
                  <a:gd name="T6" fmla="*/ 710 w 907"/>
                  <a:gd name="T7" fmla="*/ 22 h 740"/>
                  <a:gd name="T8" fmla="*/ 365 w 907"/>
                  <a:gd name="T9" fmla="*/ 366 h 740"/>
                  <a:gd name="T10" fmla="*/ 285 w 907"/>
                  <a:gd name="T11" fmla="*/ 366 h 740"/>
                  <a:gd name="T12" fmla="*/ 198 w 907"/>
                  <a:gd name="T13" fmla="*/ 279 h 740"/>
                  <a:gd name="T14" fmla="*/ 118 w 907"/>
                  <a:gd name="T15" fmla="*/ 279 h 740"/>
                  <a:gd name="T16" fmla="*/ 22 w 907"/>
                  <a:gd name="T17" fmla="*/ 375 h 740"/>
                  <a:gd name="T18" fmla="*/ 22 w 907"/>
                  <a:gd name="T19" fmla="*/ 454 h 740"/>
                  <a:gd name="T20" fmla="*/ 285 w 907"/>
                  <a:gd name="T21" fmla="*/ 718 h 740"/>
                  <a:gd name="T22" fmla="*/ 365 w 907"/>
                  <a:gd name="T23" fmla="*/ 718 h 740"/>
                  <a:gd name="T24" fmla="*/ 885 w 907"/>
                  <a:gd name="T25" fmla="*/ 197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7" h="740">
                    <a:moveTo>
                      <a:pt x="885" y="197"/>
                    </a:moveTo>
                    <a:cubicBezTo>
                      <a:pt x="907" y="176"/>
                      <a:pt x="907" y="140"/>
                      <a:pt x="885" y="118"/>
                    </a:cubicBezTo>
                    <a:cubicBezTo>
                      <a:pt x="789" y="22"/>
                      <a:pt x="789" y="22"/>
                      <a:pt x="789" y="22"/>
                    </a:cubicBezTo>
                    <a:cubicBezTo>
                      <a:pt x="767" y="0"/>
                      <a:pt x="731" y="0"/>
                      <a:pt x="710" y="22"/>
                    </a:cubicBezTo>
                    <a:cubicBezTo>
                      <a:pt x="365" y="366"/>
                      <a:pt x="365" y="366"/>
                      <a:pt x="365" y="366"/>
                    </a:cubicBezTo>
                    <a:cubicBezTo>
                      <a:pt x="343" y="388"/>
                      <a:pt x="307" y="388"/>
                      <a:pt x="285" y="366"/>
                    </a:cubicBezTo>
                    <a:cubicBezTo>
                      <a:pt x="198" y="279"/>
                      <a:pt x="198" y="279"/>
                      <a:pt x="198" y="279"/>
                    </a:cubicBezTo>
                    <a:cubicBezTo>
                      <a:pt x="176" y="257"/>
                      <a:pt x="140" y="257"/>
                      <a:pt x="118" y="279"/>
                    </a:cubicBezTo>
                    <a:cubicBezTo>
                      <a:pt x="22" y="375"/>
                      <a:pt x="22" y="375"/>
                      <a:pt x="22" y="375"/>
                    </a:cubicBezTo>
                    <a:cubicBezTo>
                      <a:pt x="0" y="397"/>
                      <a:pt x="0" y="432"/>
                      <a:pt x="22" y="454"/>
                    </a:cubicBezTo>
                    <a:cubicBezTo>
                      <a:pt x="285" y="718"/>
                      <a:pt x="285" y="718"/>
                      <a:pt x="285" y="718"/>
                    </a:cubicBezTo>
                    <a:cubicBezTo>
                      <a:pt x="307" y="740"/>
                      <a:pt x="343" y="740"/>
                      <a:pt x="365" y="718"/>
                    </a:cubicBezTo>
                    <a:lnTo>
                      <a:pt x="885" y="1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cs typeface="+mn-ea"/>
                  <a:sym typeface="字魂141号-活力悦动体" panose="00000500000000000000" pitchFamily="2" charset="-122"/>
                </a:endParaRPr>
              </a:p>
            </p:txBody>
          </p:sp>
          <p:sp>
            <p:nvSpPr>
              <p:cNvPr id="167" name="TextBox 11">
                <a:extLst>
                  <a:ext uri="{FF2B5EF4-FFF2-40B4-BE49-F238E27FC236}">
                    <a16:creationId xmlns:a16="http://schemas.microsoft.com/office/drawing/2014/main" id="{7189B0C2-74B0-444E-AAF2-8A9EC78FA114}"/>
                  </a:ext>
                </a:extLst>
              </p:cNvPr>
              <p:cNvSpPr txBox="1"/>
              <p:nvPr/>
            </p:nvSpPr>
            <p:spPr>
              <a:xfrm>
                <a:off x="7273825" y="2255394"/>
                <a:ext cx="172354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30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sym typeface="字魂141号-活力悦动体" panose="00000500000000000000" pitchFamily="2" charset="-122"/>
                  </a:rPr>
                  <a:t>學費補助</a:t>
                </a:r>
                <a:endParaRPr lang="en-GB" altLang="zh-TW" sz="30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endParaRPr>
              </a:p>
            </p:txBody>
          </p:sp>
        </p:grpSp>
      </p:grpSp>
      <p:grpSp>
        <p:nvGrpSpPr>
          <p:cNvPr id="168" name="群組 167"/>
          <p:cNvGrpSpPr/>
          <p:nvPr/>
        </p:nvGrpSpPr>
        <p:grpSpPr>
          <a:xfrm>
            <a:off x="8469140" y="1828244"/>
            <a:ext cx="2615565" cy="4404390"/>
            <a:chOff x="5380500" y="1970484"/>
            <a:chExt cx="2615565" cy="4404390"/>
          </a:xfrm>
        </p:grpSpPr>
        <p:grpSp>
          <p:nvGrpSpPr>
            <p:cNvPr id="169" name="群組 168"/>
            <p:cNvGrpSpPr/>
            <p:nvPr/>
          </p:nvGrpSpPr>
          <p:grpSpPr>
            <a:xfrm>
              <a:off x="5380500" y="1970484"/>
              <a:ext cx="2615565" cy="706150"/>
              <a:chOff x="6381809" y="2179318"/>
              <a:chExt cx="2615565" cy="706150"/>
            </a:xfrm>
          </p:grpSpPr>
          <p:sp>
            <p:nvSpPr>
              <p:cNvPr id="186" name="Oval 3">
                <a:extLst>
                  <a:ext uri="{FF2B5EF4-FFF2-40B4-BE49-F238E27FC236}">
                    <a16:creationId xmlns:a16="http://schemas.microsoft.com/office/drawing/2014/main" id="{51B5EA42-A337-4403-9ABA-BF8541075452}"/>
                  </a:ext>
                </a:extLst>
              </p:cNvPr>
              <p:cNvSpPr/>
              <p:nvPr/>
            </p:nvSpPr>
            <p:spPr>
              <a:xfrm>
                <a:off x="6381809" y="2179318"/>
                <a:ext cx="706150" cy="706150"/>
              </a:xfrm>
              <a:prstGeom prst="ellipse">
                <a:avLst/>
              </a:prstGeom>
              <a:solidFill>
                <a:srgbClr val="1357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chemeClr val="tx1"/>
                  </a:solidFill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cs typeface="+mn-ea"/>
                  <a:sym typeface="字魂141号-活力悦动体" panose="00000500000000000000" pitchFamily="2" charset="-122"/>
                </a:endParaRPr>
              </a:p>
            </p:txBody>
          </p:sp>
          <p:sp>
            <p:nvSpPr>
              <p:cNvPr id="187" name="Freeform 5">
                <a:extLst>
                  <a:ext uri="{FF2B5EF4-FFF2-40B4-BE49-F238E27FC236}">
                    <a16:creationId xmlns:a16="http://schemas.microsoft.com/office/drawing/2014/main" id="{703F869D-6D90-4086-912B-51733BE4F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1083" y="2431061"/>
                <a:ext cx="267601" cy="240554"/>
              </a:xfrm>
              <a:custGeom>
                <a:avLst/>
                <a:gdLst>
                  <a:gd name="T0" fmla="*/ 885 w 907"/>
                  <a:gd name="T1" fmla="*/ 197 h 740"/>
                  <a:gd name="T2" fmla="*/ 885 w 907"/>
                  <a:gd name="T3" fmla="*/ 118 h 740"/>
                  <a:gd name="T4" fmla="*/ 789 w 907"/>
                  <a:gd name="T5" fmla="*/ 22 h 740"/>
                  <a:gd name="T6" fmla="*/ 710 w 907"/>
                  <a:gd name="T7" fmla="*/ 22 h 740"/>
                  <a:gd name="T8" fmla="*/ 365 w 907"/>
                  <a:gd name="T9" fmla="*/ 366 h 740"/>
                  <a:gd name="T10" fmla="*/ 285 w 907"/>
                  <a:gd name="T11" fmla="*/ 366 h 740"/>
                  <a:gd name="T12" fmla="*/ 198 w 907"/>
                  <a:gd name="T13" fmla="*/ 279 h 740"/>
                  <a:gd name="T14" fmla="*/ 118 w 907"/>
                  <a:gd name="T15" fmla="*/ 279 h 740"/>
                  <a:gd name="T16" fmla="*/ 22 w 907"/>
                  <a:gd name="T17" fmla="*/ 375 h 740"/>
                  <a:gd name="T18" fmla="*/ 22 w 907"/>
                  <a:gd name="T19" fmla="*/ 454 h 740"/>
                  <a:gd name="T20" fmla="*/ 285 w 907"/>
                  <a:gd name="T21" fmla="*/ 718 h 740"/>
                  <a:gd name="T22" fmla="*/ 365 w 907"/>
                  <a:gd name="T23" fmla="*/ 718 h 740"/>
                  <a:gd name="T24" fmla="*/ 885 w 907"/>
                  <a:gd name="T25" fmla="*/ 197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7" h="740">
                    <a:moveTo>
                      <a:pt x="885" y="197"/>
                    </a:moveTo>
                    <a:cubicBezTo>
                      <a:pt x="907" y="176"/>
                      <a:pt x="907" y="140"/>
                      <a:pt x="885" y="118"/>
                    </a:cubicBezTo>
                    <a:cubicBezTo>
                      <a:pt x="789" y="22"/>
                      <a:pt x="789" y="22"/>
                      <a:pt x="789" y="22"/>
                    </a:cubicBezTo>
                    <a:cubicBezTo>
                      <a:pt x="767" y="0"/>
                      <a:pt x="731" y="0"/>
                      <a:pt x="710" y="22"/>
                    </a:cubicBezTo>
                    <a:cubicBezTo>
                      <a:pt x="365" y="366"/>
                      <a:pt x="365" y="366"/>
                      <a:pt x="365" y="366"/>
                    </a:cubicBezTo>
                    <a:cubicBezTo>
                      <a:pt x="343" y="388"/>
                      <a:pt x="307" y="388"/>
                      <a:pt x="285" y="366"/>
                    </a:cubicBezTo>
                    <a:cubicBezTo>
                      <a:pt x="198" y="279"/>
                      <a:pt x="198" y="279"/>
                      <a:pt x="198" y="279"/>
                    </a:cubicBezTo>
                    <a:cubicBezTo>
                      <a:pt x="176" y="257"/>
                      <a:pt x="140" y="257"/>
                      <a:pt x="118" y="279"/>
                    </a:cubicBezTo>
                    <a:cubicBezTo>
                      <a:pt x="22" y="375"/>
                      <a:pt x="22" y="375"/>
                      <a:pt x="22" y="375"/>
                    </a:cubicBezTo>
                    <a:cubicBezTo>
                      <a:pt x="0" y="397"/>
                      <a:pt x="0" y="432"/>
                      <a:pt x="22" y="454"/>
                    </a:cubicBezTo>
                    <a:cubicBezTo>
                      <a:pt x="285" y="718"/>
                      <a:pt x="285" y="718"/>
                      <a:pt x="285" y="718"/>
                    </a:cubicBezTo>
                    <a:cubicBezTo>
                      <a:pt x="307" y="740"/>
                      <a:pt x="343" y="740"/>
                      <a:pt x="365" y="718"/>
                    </a:cubicBezTo>
                    <a:lnTo>
                      <a:pt x="885" y="1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cs typeface="+mn-ea"/>
                  <a:sym typeface="字魂141号-活力悦动体" panose="00000500000000000000" pitchFamily="2" charset="-122"/>
                </a:endParaRPr>
              </a:p>
            </p:txBody>
          </p:sp>
          <p:sp>
            <p:nvSpPr>
              <p:cNvPr id="188" name="TextBox 11">
                <a:extLst>
                  <a:ext uri="{FF2B5EF4-FFF2-40B4-BE49-F238E27FC236}">
                    <a16:creationId xmlns:a16="http://schemas.microsoft.com/office/drawing/2014/main" id="{7189B0C2-74B0-444E-AAF2-8A9EC78FA114}"/>
                  </a:ext>
                </a:extLst>
              </p:cNvPr>
              <p:cNvSpPr txBox="1"/>
              <p:nvPr/>
            </p:nvSpPr>
            <p:spPr>
              <a:xfrm>
                <a:off x="7273825" y="2255394"/>
                <a:ext cx="172354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30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sym typeface="字魂141号-活力悦动体" panose="00000500000000000000" pitchFamily="2" charset="-122"/>
                  </a:rPr>
                  <a:t>友善校園</a:t>
                </a:r>
                <a:endParaRPr lang="en-GB" altLang="zh-TW" sz="30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endParaRPr>
              </a:p>
            </p:txBody>
          </p:sp>
        </p:grpSp>
        <p:grpSp>
          <p:nvGrpSpPr>
            <p:cNvPr id="170" name="群組 169"/>
            <p:cNvGrpSpPr/>
            <p:nvPr/>
          </p:nvGrpSpPr>
          <p:grpSpPr>
            <a:xfrm>
              <a:off x="5380500" y="2895044"/>
              <a:ext cx="2615565" cy="706150"/>
              <a:chOff x="6381809" y="2179318"/>
              <a:chExt cx="2615565" cy="706150"/>
            </a:xfrm>
          </p:grpSpPr>
          <p:sp>
            <p:nvSpPr>
              <p:cNvPr id="183" name="Oval 3">
                <a:extLst>
                  <a:ext uri="{FF2B5EF4-FFF2-40B4-BE49-F238E27FC236}">
                    <a16:creationId xmlns:a16="http://schemas.microsoft.com/office/drawing/2014/main" id="{51B5EA42-A337-4403-9ABA-BF8541075452}"/>
                  </a:ext>
                </a:extLst>
              </p:cNvPr>
              <p:cNvSpPr/>
              <p:nvPr/>
            </p:nvSpPr>
            <p:spPr>
              <a:xfrm>
                <a:off x="6381809" y="2179318"/>
                <a:ext cx="706150" cy="706150"/>
              </a:xfrm>
              <a:prstGeom prst="ellipse">
                <a:avLst/>
              </a:prstGeom>
              <a:solidFill>
                <a:srgbClr val="1357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chemeClr val="tx1"/>
                  </a:solidFill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cs typeface="+mn-ea"/>
                  <a:sym typeface="字魂141号-活力悦动体" panose="00000500000000000000" pitchFamily="2" charset="-122"/>
                </a:endParaRPr>
              </a:p>
            </p:txBody>
          </p:sp>
          <p:sp>
            <p:nvSpPr>
              <p:cNvPr id="184" name="Freeform 5">
                <a:extLst>
                  <a:ext uri="{FF2B5EF4-FFF2-40B4-BE49-F238E27FC236}">
                    <a16:creationId xmlns:a16="http://schemas.microsoft.com/office/drawing/2014/main" id="{703F869D-6D90-4086-912B-51733BE4F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1083" y="2431061"/>
                <a:ext cx="267601" cy="240554"/>
              </a:xfrm>
              <a:custGeom>
                <a:avLst/>
                <a:gdLst>
                  <a:gd name="T0" fmla="*/ 885 w 907"/>
                  <a:gd name="T1" fmla="*/ 197 h 740"/>
                  <a:gd name="T2" fmla="*/ 885 w 907"/>
                  <a:gd name="T3" fmla="*/ 118 h 740"/>
                  <a:gd name="T4" fmla="*/ 789 w 907"/>
                  <a:gd name="T5" fmla="*/ 22 h 740"/>
                  <a:gd name="T6" fmla="*/ 710 w 907"/>
                  <a:gd name="T7" fmla="*/ 22 h 740"/>
                  <a:gd name="T8" fmla="*/ 365 w 907"/>
                  <a:gd name="T9" fmla="*/ 366 h 740"/>
                  <a:gd name="T10" fmla="*/ 285 w 907"/>
                  <a:gd name="T11" fmla="*/ 366 h 740"/>
                  <a:gd name="T12" fmla="*/ 198 w 907"/>
                  <a:gd name="T13" fmla="*/ 279 h 740"/>
                  <a:gd name="T14" fmla="*/ 118 w 907"/>
                  <a:gd name="T15" fmla="*/ 279 h 740"/>
                  <a:gd name="T16" fmla="*/ 22 w 907"/>
                  <a:gd name="T17" fmla="*/ 375 h 740"/>
                  <a:gd name="T18" fmla="*/ 22 w 907"/>
                  <a:gd name="T19" fmla="*/ 454 h 740"/>
                  <a:gd name="T20" fmla="*/ 285 w 907"/>
                  <a:gd name="T21" fmla="*/ 718 h 740"/>
                  <a:gd name="T22" fmla="*/ 365 w 907"/>
                  <a:gd name="T23" fmla="*/ 718 h 740"/>
                  <a:gd name="T24" fmla="*/ 885 w 907"/>
                  <a:gd name="T25" fmla="*/ 197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7" h="740">
                    <a:moveTo>
                      <a:pt x="885" y="197"/>
                    </a:moveTo>
                    <a:cubicBezTo>
                      <a:pt x="907" y="176"/>
                      <a:pt x="907" y="140"/>
                      <a:pt x="885" y="118"/>
                    </a:cubicBezTo>
                    <a:cubicBezTo>
                      <a:pt x="789" y="22"/>
                      <a:pt x="789" y="22"/>
                      <a:pt x="789" y="22"/>
                    </a:cubicBezTo>
                    <a:cubicBezTo>
                      <a:pt x="767" y="0"/>
                      <a:pt x="731" y="0"/>
                      <a:pt x="710" y="22"/>
                    </a:cubicBezTo>
                    <a:cubicBezTo>
                      <a:pt x="365" y="366"/>
                      <a:pt x="365" y="366"/>
                      <a:pt x="365" y="366"/>
                    </a:cubicBezTo>
                    <a:cubicBezTo>
                      <a:pt x="343" y="388"/>
                      <a:pt x="307" y="388"/>
                      <a:pt x="285" y="366"/>
                    </a:cubicBezTo>
                    <a:cubicBezTo>
                      <a:pt x="198" y="279"/>
                      <a:pt x="198" y="279"/>
                      <a:pt x="198" y="279"/>
                    </a:cubicBezTo>
                    <a:cubicBezTo>
                      <a:pt x="176" y="257"/>
                      <a:pt x="140" y="257"/>
                      <a:pt x="118" y="279"/>
                    </a:cubicBezTo>
                    <a:cubicBezTo>
                      <a:pt x="22" y="375"/>
                      <a:pt x="22" y="375"/>
                      <a:pt x="22" y="375"/>
                    </a:cubicBezTo>
                    <a:cubicBezTo>
                      <a:pt x="0" y="397"/>
                      <a:pt x="0" y="432"/>
                      <a:pt x="22" y="454"/>
                    </a:cubicBezTo>
                    <a:cubicBezTo>
                      <a:pt x="285" y="718"/>
                      <a:pt x="285" y="718"/>
                      <a:pt x="285" y="718"/>
                    </a:cubicBezTo>
                    <a:cubicBezTo>
                      <a:pt x="307" y="740"/>
                      <a:pt x="343" y="740"/>
                      <a:pt x="365" y="718"/>
                    </a:cubicBezTo>
                    <a:lnTo>
                      <a:pt x="885" y="1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cs typeface="+mn-ea"/>
                  <a:sym typeface="字魂141号-活力悦动体" panose="00000500000000000000" pitchFamily="2" charset="-122"/>
                </a:endParaRPr>
              </a:p>
            </p:txBody>
          </p:sp>
          <p:sp>
            <p:nvSpPr>
              <p:cNvPr id="185" name="TextBox 11">
                <a:extLst>
                  <a:ext uri="{FF2B5EF4-FFF2-40B4-BE49-F238E27FC236}">
                    <a16:creationId xmlns:a16="http://schemas.microsoft.com/office/drawing/2014/main" id="{7189B0C2-74B0-444E-AAF2-8A9EC78FA114}"/>
                  </a:ext>
                </a:extLst>
              </p:cNvPr>
              <p:cNvSpPr txBox="1"/>
              <p:nvPr/>
            </p:nvSpPr>
            <p:spPr>
              <a:xfrm>
                <a:off x="7273825" y="2255394"/>
                <a:ext cx="172354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30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sym typeface="字魂141号-活力悦动体" panose="00000500000000000000" pitchFamily="2" charset="-122"/>
                  </a:rPr>
                  <a:t>完善設備</a:t>
                </a:r>
                <a:endParaRPr lang="en-GB" altLang="zh-TW" sz="30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endParaRPr>
              </a:p>
            </p:txBody>
          </p:sp>
        </p:grpSp>
        <p:grpSp>
          <p:nvGrpSpPr>
            <p:cNvPr id="171" name="群組 170"/>
            <p:cNvGrpSpPr/>
            <p:nvPr/>
          </p:nvGrpSpPr>
          <p:grpSpPr>
            <a:xfrm>
              <a:off x="5380500" y="3819604"/>
              <a:ext cx="2615565" cy="706150"/>
              <a:chOff x="6381809" y="2179318"/>
              <a:chExt cx="2615565" cy="706150"/>
            </a:xfrm>
          </p:grpSpPr>
          <p:sp>
            <p:nvSpPr>
              <p:cNvPr id="180" name="Oval 3">
                <a:extLst>
                  <a:ext uri="{FF2B5EF4-FFF2-40B4-BE49-F238E27FC236}">
                    <a16:creationId xmlns:a16="http://schemas.microsoft.com/office/drawing/2014/main" id="{51B5EA42-A337-4403-9ABA-BF8541075452}"/>
                  </a:ext>
                </a:extLst>
              </p:cNvPr>
              <p:cNvSpPr/>
              <p:nvPr/>
            </p:nvSpPr>
            <p:spPr>
              <a:xfrm>
                <a:off x="6381809" y="2179318"/>
                <a:ext cx="706150" cy="706150"/>
              </a:xfrm>
              <a:prstGeom prst="ellipse">
                <a:avLst/>
              </a:prstGeom>
              <a:solidFill>
                <a:srgbClr val="1357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chemeClr val="tx1"/>
                  </a:solidFill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cs typeface="+mn-ea"/>
                  <a:sym typeface="字魂141号-活力悦动体" panose="00000500000000000000" pitchFamily="2" charset="-122"/>
                </a:endParaRPr>
              </a:p>
            </p:txBody>
          </p:sp>
          <p:sp>
            <p:nvSpPr>
              <p:cNvPr id="181" name="Freeform 5">
                <a:extLst>
                  <a:ext uri="{FF2B5EF4-FFF2-40B4-BE49-F238E27FC236}">
                    <a16:creationId xmlns:a16="http://schemas.microsoft.com/office/drawing/2014/main" id="{703F869D-6D90-4086-912B-51733BE4F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1083" y="2431061"/>
                <a:ext cx="267601" cy="240554"/>
              </a:xfrm>
              <a:custGeom>
                <a:avLst/>
                <a:gdLst>
                  <a:gd name="T0" fmla="*/ 885 w 907"/>
                  <a:gd name="T1" fmla="*/ 197 h 740"/>
                  <a:gd name="T2" fmla="*/ 885 w 907"/>
                  <a:gd name="T3" fmla="*/ 118 h 740"/>
                  <a:gd name="T4" fmla="*/ 789 w 907"/>
                  <a:gd name="T5" fmla="*/ 22 h 740"/>
                  <a:gd name="T6" fmla="*/ 710 w 907"/>
                  <a:gd name="T7" fmla="*/ 22 h 740"/>
                  <a:gd name="T8" fmla="*/ 365 w 907"/>
                  <a:gd name="T9" fmla="*/ 366 h 740"/>
                  <a:gd name="T10" fmla="*/ 285 w 907"/>
                  <a:gd name="T11" fmla="*/ 366 h 740"/>
                  <a:gd name="T12" fmla="*/ 198 w 907"/>
                  <a:gd name="T13" fmla="*/ 279 h 740"/>
                  <a:gd name="T14" fmla="*/ 118 w 907"/>
                  <a:gd name="T15" fmla="*/ 279 h 740"/>
                  <a:gd name="T16" fmla="*/ 22 w 907"/>
                  <a:gd name="T17" fmla="*/ 375 h 740"/>
                  <a:gd name="T18" fmla="*/ 22 w 907"/>
                  <a:gd name="T19" fmla="*/ 454 h 740"/>
                  <a:gd name="T20" fmla="*/ 285 w 907"/>
                  <a:gd name="T21" fmla="*/ 718 h 740"/>
                  <a:gd name="T22" fmla="*/ 365 w 907"/>
                  <a:gd name="T23" fmla="*/ 718 h 740"/>
                  <a:gd name="T24" fmla="*/ 885 w 907"/>
                  <a:gd name="T25" fmla="*/ 197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7" h="740">
                    <a:moveTo>
                      <a:pt x="885" y="197"/>
                    </a:moveTo>
                    <a:cubicBezTo>
                      <a:pt x="907" y="176"/>
                      <a:pt x="907" y="140"/>
                      <a:pt x="885" y="118"/>
                    </a:cubicBezTo>
                    <a:cubicBezTo>
                      <a:pt x="789" y="22"/>
                      <a:pt x="789" y="22"/>
                      <a:pt x="789" y="22"/>
                    </a:cubicBezTo>
                    <a:cubicBezTo>
                      <a:pt x="767" y="0"/>
                      <a:pt x="731" y="0"/>
                      <a:pt x="710" y="22"/>
                    </a:cubicBezTo>
                    <a:cubicBezTo>
                      <a:pt x="365" y="366"/>
                      <a:pt x="365" y="366"/>
                      <a:pt x="365" y="366"/>
                    </a:cubicBezTo>
                    <a:cubicBezTo>
                      <a:pt x="343" y="388"/>
                      <a:pt x="307" y="388"/>
                      <a:pt x="285" y="366"/>
                    </a:cubicBezTo>
                    <a:cubicBezTo>
                      <a:pt x="198" y="279"/>
                      <a:pt x="198" y="279"/>
                      <a:pt x="198" y="279"/>
                    </a:cubicBezTo>
                    <a:cubicBezTo>
                      <a:pt x="176" y="257"/>
                      <a:pt x="140" y="257"/>
                      <a:pt x="118" y="279"/>
                    </a:cubicBezTo>
                    <a:cubicBezTo>
                      <a:pt x="22" y="375"/>
                      <a:pt x="22" y="375"/>
                      <a:pt x="22" y="375"/>
                    </a:cubicBezTo>
                    <a:cubicBezTo>
                      <a:pt x="0" y="397"/>
                      <a:pt x="0" y="432"/>
                      <a:pt x="22" y="454"/>
                    </a:cubicBezTo>
                    <a:cubicBezTo>
                      <a:pt x="285" y="718"/>
                      <a:pt x="285" y="718"/>
                      <a:pt x="285" y="718"/>
                    </a:cubicBezTo>
                    <a:cubicBezTo>
                      <a:pt x="307" y="740"/>
                      <a:pt x="343" y="740"/>
                      <a:pt x="365" y="718"/>
                    </a:cubicBezTo>
                    <a:lnTo>
                      <a:pt x="885" y="1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cs typeface="+mn-ea"/>
                  <a:sym typeface="字魂141号-活力悦动体" panose="00000500000000000000" pitchFamily="2" charset="-122"/>
                </a:endParaRPr>
              </a:p>
            </p:txBody>
          </p:sp>
          <p:sp>
            <p:nvSpPr>
              <p:cNvPr id="182" name="TextBox 11">
                <a:extLst>
                  <a:ext uri="{FF2B5EF4-FFF2-40B4-BE49-F238E27FC236}">
                    <a16:creationId xmlns:a16="http://schemas.microsoft.com/office/drawing/2014/main" id="{7189B0C2-74B0-444E-AAF2-8A9EC78FA114}"/>
                  </a:ext>
                </a:extLst>
              </p:cNvPr>
              <p:cNvSpPr txBox="1"/>
              <p:nvPr/>
            </p:nvSpPr>
            <p:spPr>
              <a:xfrm>
                <a:off x="7273825" y="2255394"/>
                <a:ext cx="172354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30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sym typeface="字魂141号-活力悦动体" panose="00000500000000000000" pitchFamily="2" charset="-122"/>
                  </a:rPr>
                  <a:t>卓越技藝</a:t>
                </a:r>
                <a:endParaRPr lang="en-GB" altLang="zh-TW" sz="30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endParaRPr>
              </a:p>
            </p:txBody>
          </p:sp>
        </p:grpSp>
        <p:grpSp>
          <p:nvGrpSpPr>
            <p:cNvPr id="172" name="群組 171"/>
            <p:cNvGrpSpPr/>
            <p:nvPr/>
          </p:nvGrpSpPr>
          <p:grpSpPr>
            <a:xfrm>
              <a:off x="5380500" y="4744164"/>
              <a:ext cx="2615565" cy="706150"/>
              <a:chOff x="6381809" y="2179318"/>
              <a:chExt cx="2615565" cy="706150"/>
            </a:xfrm>
          </p:grpSpPr>
          <p:sp>
            <p:nvSpPr>
              <p:cNvPr id="177" name="Oval 3">
                <a:extLst>
                  <a:ext uri="{FF2B5EF4-FFF2-40B4-BE49-F238E27FC236}">
                    <a16:creationId xmlns:a16="http://schemas.microsoft.com/office/drawing/2014/main" id="{51B5EA42-A337-4403-9ABA-BF8541075452}"/>
                  </a:ext>
                </a:extLst>
              </p:cNvPr>
              <p:cNvSpPr/>
              <p:nvPr/>
            </p:nvSpPr>
            <p:spPr>
              <a:xfrm>
                <a:off x="6381809" y="2179318"/>
                <a:ext cx="706150" cy="706150"/>
              </a:xfrm>
              <a:prstGeom prst="ellipse">
                <a:avLst/>
              </a:prstGeom>
              <a:solidFill>
                <a:srgbClr val="1357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chemeClr val="tx1"/>
                  </a:solidFill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cs typeface="+mn-ea"/>
                  <a:sym typeface="字魂141号-活力悦动体" panose="00000500000000000000" pitchFamily="2" charset="-122"/>
                </a:endParaRPr>
              </a:p>
            </p:txBody>
          </p:sp>
          <p:sp>
            <p:nvSpPr>
              <p:cNvPr id="178" name="Freeform 5">
                <a:extLst>
                  <a:ext uri="{FF2B5EF4-FFF2-40B4-BE49-F238E27FC236}">
                    <a16:creationId xmlns:a16="http://schemas.microsoft.com/office/drawing/2014/main" id="{703F869D-6D90-4086-912B-51733BE4F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1083" y="2431061"/>
                <a:ext cx="267601" cy="240554"/>
              </a:xfrm>
              <a:custGeom>
                <a:avLst/>
                <a:gdLst>
                  <a:gd name="T0" fmla="*/ 885 w 907"/>
                  <a:gd name="T1" fmla="*/ 197 h 740"/>
                  <a:gd name="T2" fmla="*/ 885 w 907"/>
                  <a:gd name="T3" fmla="*/ 118 h 740"/>
                  <a:gd name="T4" fmla="*/ 789 w 907"/>
                  <a:gd name="T5" fmla="*/ 22 h 740"/>
                  <a:gd name="T6" fmla="*/ 710 w 907"/>
                  <a:gd name="T7" fmla="*/ 22 h 740"/>
                  <a:gd name="T8" fmla="*/ 365 w 907"/>
                  <a:gd name="T9" fmla="*/ 366 h 740"/>
                  <a:gd name="T10" fmla="*/ 285 w 907"/>
                  <a:gd name="T11" fmla="*/ 366 h 740"/>
                  <a:gd name="T12" fmla="*/ 198 w 907"/>
                  <a:gd name="T13" fmla="*/ 279 h 740"/>
                  <a:gd name="T14" fmla="*/ 118 w 907"/>
                  <a:gd name="T15" fmla="*/ 279 h 740"/>
                  <a:gd name="T16" fmla="*/ 22 w 907"/>
                  <a:gd name="T17" fmla="*/ 375 h 740"/>
                  <a:gd name="T18" fmla="*/ 22 w 907"/>
                  <a:gd name="T19" fmla="*/ 454 h 740"/>
                  <a:gd name="T20" fmla="*/ 285 w 907"/>
                  <a:gd name="T21" fmla="*/ 718 h 740"/>
                  <a:gd name="T22" fmla="*/ 365 w 907"/>
                  <a:gd name="T23" fmla="*/ 718 h 740"/>
                  <a:gd name="T24" fmla="*/ 885 w 907"/>
                  <a:gd name="T25" fmla="*/ 197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7" h="740">
                    <a:moveTo>
                      <a:pt x="885" y="197"/>
                    </a:moveTo>
                    <a:cubicBezTo>
                      <a:pt x="907" y="176"/>
                      <a:pt x="907" y="140"/>
                      <a:pt x="885" y="118"/>
                    </a:cubicBezTo>
                    <a:cubicBezTo>
                      <a:pt x="789" y="22"/>
                      <a:pt x="789" y="22"/>
                      <a:pt x="789" y="22"/>
                    </a:cubicBezTo>
                    <a:cubicBezTo>
                      <a:pt x="767" y="0"/>
                      <a:pt x="731" y="0"/>
                      <a:pt x="710" y="22"/>
                    </a:cubicBezTo>
                    <a:cubicBezTo>
                      <a:pt x="365" y="366"/>
                      <a:pt x="365" y="366"/>
                      <a:pt x="365" y="366"/>
                    </a:cubicBezTo>
                    <a:cubicBezTo>
                      <a:pt x="343" y="388"/>
                      <a:pt x="307" y="388"/>
                      <a:pt x="285" y="366"/>
                    </a:cubicBezTo>
                    <a:cubicBezTo>
                      <a:pt x="198" y="279"/>
                      <a:pt x="198" y="279"/>
                      <a:pt x="198" y="279"/>
                    </a:cubicBezTo>
                    <a:cubicBezTo>
                      <a:pt x="176" y="257"/>
                      <a:pt x="140" y="257"/>
                      <a:pt x="118" y="279"/>
                    </a:cubicBezTo>
                    <a:cubicBezTo>
                      <a:pt x="22" y="375"/>
                      <a:pt x="22" y="375"/>
                      <a:pt x="22" y="375"/>
                    </a:cubicBezTo>
                    <a:cubicBezTo>
                      <a:pt x="0" y="397"/>
                      <a:pt x="0" y="432"/>
                      <a:pt x="22" y="454"/>
                    </a:cubicBezTo>
                    <a:cubicBezTo>
                      <a:pt x="285" y="718"/>
                      <a:pt x="285" y="718"/>
                      <a:pt x="285" y="718"/>
                    </a:cubicBezTo>
                    <a:cubicBezTo>
                      <a:pt x="307" y="740"/>
                      <a:pt x="343" y="740"/>
                      <a:pt x="365" y="718"/>
                    </a:cubicBezTo>
                    <a:lnTo>
                      <a:pt x="885" y="1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cs typeface="+mn-ea"/>
                  <a:sym typeface="字魂141号-活力悦动体" panose="00000500000000000000" pitchFamily="2" charset="-122"/>
                </a:endParaRPr>
              </a:p>
            </p:txBody>
          </p:sp>
          <p:sp>
            <p:nvSpPr>
              <p:cNvPr id="179" name="TextBox 11">
                <a:extLst>
                  <a:ext uri="{FF2B5EF4-FFF2-40B4-BE49-F238E27FC236}">
                    <a16:creationId xmlns:a16="http://schemas.microsoft.com/office/drawing/2014/main" id="{7189B0C2-74B0-444E-AAF2-8A9EC78FA114}"/>
                  </a:ext>
                </a:extLst>
              </p:cNvPr>
              <p:cNvSpPr txBox="1"/>
              <p:nvPr/>
            </p:nvSpPr>
            <p:spPr>
              <a:xfrm>
                <a:off x="7273825" y="2255394"/>
                <a:ext cx="172354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30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sym typeface="字魂141号-活力悦动体" panose="00000500000000000000" pitchFamily="2" charset="-122"/>
                  </a:rPr>
                  <a:t>多元社團</a:t>
                </a:r>
                <a:endParaRPr lang="en-GB" altLang="zh-TW" sz="30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endParaRPr>
              </a:p>
            </p:txBody>
          </p:sp>
        </p:grpSp>
        <p:grpSp>
          <p:nvGrpSpPr>
            <p:cNvPr id="173" name="群組 172"/>
            <p:cNvGrpSpPr/>
            <p:nvPr/>
          </p:nvGrpSpPr>
          <p:grpSpPr>
            <a:xfrm>
              <a:off x="5380500" y="5668724"/>
              <a:ext cx="2615565" cy="706150"/>
              <a:chOff x="6381809" y="2179318"/>
              <a:chExt cx="2615565" cy="706150"/>
            </a:xfrm>
          </p:grpSpPr>
          <p:sp>
            <p:nvSpPr>
              <p:cNvPr id="174" name="Oval 3">
                <a:extLst>
                  <a:ext uri="{FF2B5EF4-FFF2-40B4-BE49-F238E27FC236}">
                    <a16:creationId xmlns:a16="http://schemas.microsoft.com/office/drawing/2014/main" id="{51B5EA42-A337-4403-9ABA-BF8541075452}"/>
                  </a:ext>
                </a:extLst>
              </p:cNvPr>
              <p:cNvSpPr/>
              <p:nvPr/>
            </p:nvSpPr>
            <p:spPr>
              <a:xfrm>
                <a:off x="6381809" y="2179318"/>
                <a:ext cx="706150" cy="706150"/>
              </a:xfrm>
              <a:prstGeom prst="ellipse">
                <a:avLst/>
              </a:prstGeom>
              <a:solidFill>
                <a:srgbClr val="1357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chemeClr val="tx1"/>
                  </a:solidFill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cs typeface="+mn-ea"/>
                  <a:sym typeface="字魂141号-活力悦动体" panose="00000500000000000000" pitchFamily="2" charset="-122"/>
                </a:endParaRPr>
              </a:p>
            </p:txBody>
          </p:sp>
          <p:sp>
            <p:nvSpPr>
              <p:cNvPr id="175" name="Freeform 5">
                <a:extLst>
                  <a:ext uri="{FF2B5EF4-FFF2-40B4-BE49-F238E27FC236}">
                    <a16:creationId xmlns:a16="http://schemas.microsoft.com/office/drawing/2014/main" id="{703F869D-6D90-4086-912B-51733BE4F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1083" y="2431061"/>
                <a:ext cx="267601" cy="240554"/>
              </a:xfrm>
              <a:custGeom>
                <a:avLst/>
                <a:gdLst>
                  <a:gd name="T0" fmla="*/ 885 w 907"/>
                  <a:gd name="T1" fmla="*/ 197 h 740"/>
                  <a:gd name="T2" fmla="*/ 885 w 907"/>
                  <a:gd name="T3" fmla="*/ 118 h 740"/>
                  <a:gd name="T4" fmla="*/ 789 w 907"/>
                  <a:gd name="T5" fmla="*/ 22 h 740"/>
                  <a:gd name="T6" fmla="*/ 710 w 907"/>
                  <a:gd name="T7" fmla="*/ 22 h 740"/>
                  <a:gd name="T8" fmla="*/ 365 w 907"/>
                  <a:gd name="T9" fmla="*/ 366 h 740"/>
                  <a:gd name="T10" fmla="*/ 285 w 907"/>
                  <a:gd name="T11" fmla="*/ 366 h 740"/>
                  <a:gd name="T12" fmla="*/ 198 w 907"/>
                  <a:gd name="T13" fmla="*/ 279 h 740"/>
                  <a:gd name="T14" fmla="*/ 118 w 907"/>
                  <a:gd name="T15" fmla="*/ 279 h 740"/>
                  <a:gd name="T16" fmla="*/ 22 w 907"/>
                  <a:gd name="T17" fmla="*/ 375 h 740"/>
                  <a:gd name="T18" fmla="*/ 22 w 907"/>
                  <a:gd name="T19" fmla="*/ 454 h 740"/>
                  <a:gd name="T20" fmla="*/ 285 w 907"/>
                  <a:gd name="T21" fmla="*/ 718 h 740"/>
                  <a:gd name="T22" fmla="*/ 365 w 907"/>
                  <a:gd name="T23" fmla="*/ 718 h 740"/>
                  <a:gd name="T24" fmla="*/ 885 w 907"/>
                  <a:gd name="T25" fmla="*/ 197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7" h="740">
                    <a:moveTo>
                      <a:pt x="885" y="197"/>
                    </a:moveTo>
                    <a:cubicBezTo>
                      <a:pt x="907" y="176"/>
                      <a:pt x="907" y="140"/>
                      <a:pt x="885" y="118"/>
                    </a:cubicBezTo>
                    <a:cubicBezTo>
                      <a:pt x="789" y="22"/>
                      <a:pt x="789" y="22"/>
                      <a:pt x="789" y="22"/>
                    </a:cubicBezTo>
                    <a:cubicBezTo>
                      <a:pt x="767" y="0"/>
                      <a:pt x="731" y="0"/>
                      <a:pt x="710" y="22"/>
                    </a:cubicBezTo>
                    <a:cubicBezTo>
                      <a:pt x="365" y="366"/>
                      <a:pt x="365" y="366"/>
                      <a:pt x="365" y="366"/>
                    </a:cubicBezTo>
                    <a:cubicBezTo>
                      <a:pt x="343" y="388"/>
                      <a:pt x="307" y="388"/>
                      <a:pt x="285" y="366"/>
                    </a:cubicBezTo>
                    <a:cubicBezTo>
                      <a:pt x="198" y="279"/>
                      <a:pt x="198" y="279"/>
                      <a:pt x="198" y="279"/>
                    </a:cubicBezTo>
                    <a:cubicBezTo>
                      <a:pt x="176" y="257"/>
                      <a:pt x="140" y="257"/>
                      <a:pt x="118" y="279"/>
                    </a:cubicBezTo>
                    <a:cubicBezTo>
                      <a:pt x="22" y="375"/>
                      <a:pt x="22" y="375"/>
                      <a:pt x="22" y="375"/>
                    </a:cubicBezTo>
                    <a:cubicBezTo>
                      <a:pt x="0" y="397"/>
                      <a:pt x="0" y="432"/>
                      <a:pt x="22" y="454"/>
                    </a:cubicBezTo>
                    <a:cubicBezTo>
                      <a:pt x="285" y="718"/>
                      <a:pt x="285" y="718"/>
                      <a:pt x="285" y="718"/>
                    </a:cubicBezTo>
                    <a:cubicBezTo>
                      <a:pt x="307" y="740"/>
                      <a:pt x="343" y="740"/>
                      <a:pt x="365" y="718"/>
                    </a:cubicBezTo>
                    <a:lnTo>
                      <a:pt x="885" y="1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>
                  <a:latin typeface="字魂141号-活力悦动体" panose="00000500000000000000" pitchFamily="2" charset="-122"/>
                  <a:ea typeface="字魂141号-活力悦动体" panose="00000500000000000000" pitchFamily="2" charset="-122"/>
                  <a:cs typeface="+mn-ea"/>
                  <a:sym typeface="字魂141号-活力悦动体" panose="00000500000000000000" pitchFamily="2" charset="-122"/>
                </a:endParaRPr>
              </a:p>
            </p:txBody>
          </p:sp>
          <p:sp>
            <p:nvSpPr>
              <p:cNvPr id="176" name="TextBox 11">
                <a:extLst>
                  <a:ext uri="{FF2B5EF4-FFF2-40B4-BE49-F238E27FC236}">
                    <a16:creationId xmlns:a16="http://schemas.microsoft.com/office/drawing/2014/main" id="{7189B0C2-74B0-444E-AAF2-8A9EC78FA114}"/>
                  </a:ext>
                </a:extLst>
              </p:cNvPr>
              <p:cNvSpPr txBox="1"/>
              <p:nvPr/>
            </p:nvSpPr>
            <p:spPr>
              <a:xfrm>
                <a:off x="7273825" y="2255394"/>
                <a:ext cx="172354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30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sym typeface="字魂141号-活力悦动体" panose="00000500000000000000" pitchFamily="2" charset="-122"/>
                  </a:rPr>
                  <a:t>熱門科別</a:t>
                </a:r>
                <a:endParaRPr lang="en-GB" altLang="zh-TW" sz="30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字魂141号-活力悦动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517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F6416A91-27E3-4747-9C38-40A1377E74F9}"/>
              </a:ext>
            </a:extLst>
          </p:cNvPr>
          <p:cNvSpPr txBox="1"/>
          <p:nvPr/>
        </p:nvSpPr>
        <p:spPr>
          <a:xfrm>
            <a:off x="6002200" y="4027058"/>
            <a:ext cx="5696461" cy="147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三好校園實踐學校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私校典範</a:t>
            </a:r>
          </a:p>
          <a:p>
            <a:pPr>
              <a:lnSpc>
                <a:spcPct val="150000"/>
              </a:lnSpc>
            </a:pP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品德深耕發展學校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人文素養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76E5F01F-68DD-44C1-9353-52585BB1DBDD}"/>
              </a:ext>
            </a:extLst>
          </p:cNvPr>
          <p:cNvSpPr/>
          <p:nvPr/>
        </p:nvSpPr>
        <p:spPr>
          <a:xfrm>
            <a:off x="5883831" y="2089718"/>
            <a:ext cx="1482811" cy="1482811"/>
          </a:xfrm>
          <a:prstGeom prst="ellipse">
            <a:avLst/>
          </a:prstGeom>
          <a:solidFill>
            <a:srgbClr val="0196E4"/>
          </a:solidFill>
          <a:ln>
            <a:noFill/>
          </a:ln>
          <a:effectLst>
            <a:outerShdw blurRad="12700" dist="12700" dir="30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字魂141号-活力悦动体" panose="00000500000000000000" pitchFamily="2" charset="-122"/>
              <a:ea typeface="字魂141号-活力悦动体" panose="00000500000000000000" pitchFamily="2" charset="-122"/>
              <a:sym typeface="字魂141号-活力悦动体" panose="00000500000000000000" pitchFamily="2" charset="-122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69E760B8-1FF1-45F9-A7EB-6EAC0F19BBC6}"/>
              </a:ext>
            </a:extLst>
          </p:cNvPr>
          <p:cNvSpPr/>
          <p:nvPr/>
        </p:nvSpPr>
        <p:spPr>
          <a:xfrm>
            <a:off x="7893011" y="2089718"/>
            <a:ext cx="1482811" cy="1482811"/>
          </a:xfrm>
          <a:prstGeom prst="ellipse">
            <a:avLst/>
          </a:prstGeom>
          <a:solidFill>
            <a:srgbClr val="0196E4"/>
          </a:solidFill>
          <a:ln>
            <a:noFill/>
          </a:ln>
          <a:effectLst>
            <a:outerShdw blurRad="12700" dist="12700" dir="30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字魂141号-活力悦动体" panose="00000500000000000000" pitchFamily="2" charset="-122"/>
              <a:ea typeface="字魂141号-活力悦动体" panose="00000500000000000000" pitchFamily="2" charset="-122"/>
              <a:sym typeface="字魂141号-活力悦动体" panose="00000500000000000000" pitchFamily="2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68D2F80E-C3F4-448E-A855-CF0F5DD8DD73}"/>
              </a:ext>
            </a:extLst>
          </p:cNvPr>
          <p:cNvSpPr/>
          <p:nvPr/>
        </p:nvSpPr>
        <p:spPr>
          <a:xfrm>
            <a:off x="9902191" y="2089718"/>
            <a:ext cx="1482811" cy="1482811"/>
          </a:xfrm>
          <a:prstGeom prst="ellipse">
            <a:avLst/>
          </a:prstGeom>
          <a:solidFill>
            <a:srgbClr val="0196E4"/>
          </a:solidFill>
          <a:ln>
            <a:noFill/>
          </a:ln>
          <a:effectLst>
            <a:outerShdw blurRad="12700" dist="12700" dir="30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字魂141号-活力悦动体" panose="00000500000000000000" pitchFamily="2" charset="-122"/>
              <a:ea typeface="字魂141号-活力悦动体" panose="00000500000000000000" pitchFamily="2" charset="-122"/>
              <a:sym typeface="字魂141号-活力悦动体" panose="00000500000000000000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865590E-692D-40F1-BDA7-37AD66FDD4B9}"/>
              </a:ext>
            </a:extLst>
          </p:cNvPr>
          <p:cNvSpPr txBox="1"/>
          <p:nvPr/>
        </p:nvSpPr>
        <p:spPr>
          <a:xfrm>
            <a:off x="5893066" y="2189446"/>
            <a:ext cx="148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</a:t>
            </a:r>
            <a:endParaRPr lang="en-US" altLang="zh-TW" sz="40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zh-TW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</a:t>
            </a:r>
            <a:r>
              <a:rPr lang="zh-TW" altLang="en-US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</a:t>
            </a:r>
            <a:endParaRPr lang="zh-CN" altLang="en-US" sz="40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字魂141号-活力悦动体" panose="000005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F47B11C-9AFD-4D8A-AF29-362C4BFDB9D7}"/>
              </a:ext>
            </a:extLst>
          </p:cNvPr>
          <p:cNvSpPr txBox="1"/>
          <p:nvPr/>
        </p:nvSpPr>
        <p:spPr>
          <a:xfrm>
            <a:off x="7888681" y="2176739"/>
            <a:ext cx="148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  <a:endParaRPr lang="en-US" altLang="zh-TW" sz="40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zh-TW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</a:t>
            </a:r>
            <a:r>
              <a:rPr lang="zh-TW" altLang="en-US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話</a:t>
            </a:r>
            <a:endParaRPr lang="zh-CN" altLang="en-US" sz="40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字魂141号-活力悦动体" panose="00000500000000000000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BC07BD3-0813-42B3-AEB2-21D156BC78B3}"/>
              </a:ext>
            </a:extLst>
          </p:cNvPr>
          <p:cNvSpPr txBox="1"/>
          <p:nvPr/>
        </p:nvSpPr>
        <p:spPr>
          <a:xfrm>
            <a:off x="9921239" y="2182767"/>
            <a:ext cx="148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</a:t>
            </a:r>
            <a:endParaRPr lang="en-US" altLang="zh-TW" sz="40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zh-TW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</a:t>
            </a:r>
            <a:r>
              <a:rPr lang="zh-TW" altLang="en-US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</a:t>
            </a:r>
            <a:endParaRPr lang="zh-CN" altLang="en-US" sz="40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字魂141号-活力悦动体" panose="00000500000000000000" pitchFamily="2" charset="-122"/>
            </a:endParaRPr>
          </a:p>
        </p:txBody>
      </p:sp>
      <p:sp>
        <p:nvSpPr>
          <p:cNvPr id="23" name="文本框 8"/>
          <p:cNvSpPr txBox="1"/>
          <p:nvPr/>
        </p:nvSpPr>
        <p:spPr>
          <a:xfrm>
            <a:off x="2306093" y="614493"/>
            <a:ext cx="7579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zh-TW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四維</a:t>
            </a:r>
            <a:r>
              <a:rPr lang="zh-TW" altLang="en-US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  三好品格</a:t>
            </a:r>
            <a:endParaRPr lang="zh-CN" altLang="en-US" sz="40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图片 7">
            <a:extLst>
              <a:ext uri="{FF2B5EF4-FFF2-40B4-BE49-F238E27FC236}">
                <a16:creationId xmlns:a16="http://schemas.microsoft.com/office/drawing/2014/main" id="{9B1F98A0-2637-414F-AEE2-D1923268EA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957" y="1546348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408313" y="1640899"/>
            <a:ext cx="717597" cy="716897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265" y="1433807"/>
            <a:ext cx="799500" cy="798720"/>
          </a:xfrm>
          <a:prstGeom prst="rect">
            <a:avLst/>
          </a:prstGeom>
        </p:spPr>
      </p:pic>
      <p:pic>
        <p:nvPicPr>
          <p:cNvPr id="48" name="图片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70090" y="1412012"/>
            <a:ext cx="424180" cy="423766"/>
          </a:xfrm>
          <a:prstGeom prst="rect">
            <a:avLst/>
          </a:prstGeom>
        </p:spPr>
      </p:pic>
      <p:pic>
        <p:nvPicPr>
          <p:cNvPr id="49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476" y="1999347"/>
            <a:ext cx="1426200" cy="3847827"/>
          </a:xfrm>
          <a:prstGeom prst="rect">
            <a:avLst/>
          </a:prstGeom>
        </p:spPr>
      </p:pic>
      <p:sp>
        <p:nvSpPr>
          <p:cNvPr id="50" name="文字方塊 49"/>
          <p:cNvSpPr txBox="1"/>
          <p:nvPr/>
        </p:nvSpPr>
        <p:spPr>
          <a:xfrm>
            <a:off x="3631013" y="6111941"/>
            <a:ext cx="5378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家庭式關懷 重視生活照顧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1" name="群組 50"/>
          <p:cNvGrpSpPr/>
          <p:nvPr/>
        </p:nvGrpSpPr>
        <p:grpSpPr>
          <a:xfrm>
            <a:off x="1703908" y="1597204"/>
            <a:ext cx="1678864" cy="5260936"/>
            <a:chOff x="4026724" y="421843"/>
            <a:chExt cx="1678864" cy="5260936"/>
          </a:xfrm>
        </p:grpSpPr>
        <p:pic>
          <p:nvPicPr>
            <p:cNvPr id="52" name="图片 1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2242"/>
            <a:stretch/>
          </p:blipFill>
          <p:spPr>
            <a:xfrm flipH="1">
              <a:off x="4605954" y="2464443"/>
              <a:ext cx="395126" cy="3218336"/>
            </a:xfrm>
            <a:prstGeom prst="rect">
              <a:avLst/>
            </a:prstGeom>
          </p:spPr>
        </p:pic>
        <p:pic>
          <p:nvPicPr>
            <p:cNvPr id="53" name="图片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026724" y="421843"/>
              <a:ext cx="1678864" cy="2188536"/>
            </a:xfrm>
            <a:prstGeom prst="rect">
              <a:avLst/>
            </a:prstGeom>
          </p:spPr>
        </p:pic>
      </p:grpSp>
      <p:pic>
        <p:nvPicPr>
          <p:cNvPr id="54" name="图片 17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CC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685119" y="1845937"/>
            <a:ext cx="1426200" cy="3847827"/>
          </a:xfrm>
          <a:prstGeom prst="rect">
            <a:avLst/>
          </a:prstGeom>
        </p:spPr>
      </p:pic>
      <p:pic>
        <p:nvPicPr>
          <p:cNvPr id="55" name="圖片 54"/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1803" y="1162381"/>
            <a:ext cx="8644209" cy="5187620"/>
          </a:xfrm>
          <a:prstGeom prst="rect">
            <a:avLst/>
          </a:prstGeom>
        </p:spPr>
      </p:pic>
      <p:pic>
        <p:nvPicPr>
          <p:cNvPr id="56" name="图片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11818" y="1506479"/>
            <a:ext cx="424180" cy="423766"/>
          </a:xfrm>
          <a:prstGeom prst="rect">
            <a:avLst/>
          </a:prstGeom>
        </p:spPr>
      </p:pic>
      <p:pic>
        <p:nvPicPr>
          <p:cNvPr id="57" name="图片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72853" y="1756881"/>
            <a:ext cx="424180" cy="423766"/>
          </a:xfrm>
          <a:prstGeom prst="rect">
            <a:avLst/>
          </a:prstGeom>
        </p:spPr>
      </p:pic>
      <p:sp>
        <p:nvSpPr>
          <p:cNvPr id="58" name="文字方塊 57"/>
          <p:cNvSpPr txBox="1"/>
          <p:nvPr/>
        </p:nvSpPr>
        <p:spPr>
          <a:xfrm>
            <a:off x="8626832" y="2576653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反黑</a:t>
            </a:r>
          </a:p>
        </p:txBody>
      </p:sp>
      <p:sp>
        <p:nvSpPr>
          <p:cNvPr id="59" name="文字方塊 58"/>
          <p:cNvSpPr txBox="1"/>
          <p:nvPr/>
        </p:nvSpPr>
        <p:spPr>
          <a:xfrm>
            <a:off x="3912573" y="2324003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反毒</a:t>
            </a:r>
          </a:p>
        </p:txBody>
      </p:sp>
      <p:sp>
        <p:nvSpPr>
          <p:cNvPr id="60" name="文字方塊 59"/>
          <p:cNvSpPr txBox="1"/>
          <p:nvPr/>
        </p:nvSpPr>
        <p:spPr>
          <a:xfrm>
            <a:off x="1819613" y="1836323"/>
            <a:ext cx="108234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</a:t>
            </a:r>
            <a:endParaRPr lang="en-US" altLang="zh-TW" sz="3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霸凌</a:t>
            </a:r>
          </a:p>
        </p:txBody>
      </p:sp>
      <p:sp>
        <p:nvSpPr>
          <p:cNvPr id="17" name="文本框 8"/>
          <p:cNvSpPr txBox="1"/>
          <p:nvPr/>
        </p:nvSpPr>
        <p:spPr>
          <a:xfrm>
            <a:off x="2306093" y="614493"/>
            <a:ext cx="7579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zh-TW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四維</a:t>
            </a:r>
            <a:r>
              <a:rPr lang="zh-TW" altLang="en-US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  友善校園</a:t>
            </a:r>
            <a:endParaRPr lang="zh-CN" altLang="en-US" sz="40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714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20"/>
          <p:cNvSpPr txBox="1">
            <a:spLocks/>
          </p:cNvSpPr>
          <p:nvPr/>
        </p:nvSpPr>
        <p:spPr bwMode="auto">
          <a:xfrm>
            <a:off x="651215" y="3653576"/>
            <a:ext cx="525473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1" tIns="0" rIns="121911" bIns="0" anchor="ctr">
            <a:spAutoFit/>
          </a:bodyPr>
          <a:lstStyle>
            <a:lvl1pPr defTabSz="4572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zh-TW" altLang="zh-TW" sz="3200" dirty="0"/>
              <a:t>歡喜付出 慈悲陪伴</a:t>
            </a:r>
          </a:p>
        </p:txBody>
      </p:sp>
      <p:sp>
        <p:nvSpPr>
          <p:cNvPr id="66" name="Title 20"/>
          <p:cNvSpPr txBox="1">
            <a:spLocks/>
          </p:cNvSpPr>
          <p:nvPr/>
        </p:nvSpPr>
        <p:spPr bwMode="auto">
          <a:xfrm>
            <a:off x="651215" y="4780099"/>
            <a:ext cx="525473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1" tIns="0" rIns="121911" bIns="0" anchor="ctr">
            <a:spAutoFit/>
          </a:bodyPr>
          <a:lstStyle>
            <a:lvl1pPr defTabSz="4572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zh-TW" altLang="zh-TW" sz="3200" dirty="0"/>
              <a:t>學生在那裡 老師在那裡</a:t>
            </a:r>
          </a:p>
        </p:txBody>
      </p:sp>
      <p:cxnSp>
        <p:nvCxnSpPr>
          <p:cNvPr id="68" name="Straight Connector 86"/>
          <p:cNvCxnSpPr/>
          <p:nvPr/>
        </p:nvCxnSpPr>
        <p:spPr>
          <a:xfrm>
            <a:off x="640897" y="4463059"/>
            <a:ext cx="5275371" cy="0"/>
          </a:xfrm>
          <a:prstGeom prst="line">
            <a:avLst/>
          </a:prstGeom>
          <a:ln w="57150" cmpd="sng">
            <a:solidFill>
              <a:srgbClr val="0196E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图片 4">
            <a:extLst>
              <a:ext uri="{FF2B5EF4-FFF2-40B4-BE49-F238E27FC236}">
                <a16:creationId xmlns:a16="http://schemas.microsoft.com/office/drawing/2014/main" id="{6EFF56DC-64E9-6146-9C89-C4CE9CE303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052" y="1333256"/>
            <a:ext cx="5597237" cy="5597237"/>
          </a:xfrm>
          <a:prstGeom prst="rect">
            <a:avLst/>
          </a:prstGeom>
        </p:spPr>
      </p:pic>
      <p:sp>
        <p:nvSpPr>
          <p:cNvPr id="10" name="文本框 8"/>
          <p:cNvSpPr txBox="1"/>
          <p:nvPr/>
        </p:nvSpPr>
        <p:spPr>
          <a:xfrm>
            <a:off x="2306093" y="614493"/>
            <a:ext cx="7579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zh-TW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四維</a:t>
            </a:r>
            <a:r>
              <a:rPr lang="zh-TW" altLang="en-US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  師資優良</a:t>
            </a:r>
            <a:endParaRPr lang="zh-CN" altLang="en-US" sz="40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itle 20"/>
          <p:cNvSpPr txBox="1">
            <a:spLocks/>
          </p:cNvSpPr>
          <p:nvPr/>
        </p:nvSpPr>
        <p:spPr bwMode="auto">
          <a:xfrm>
            <a:off x="651215" y="2442416"/>
            <a:ext cx="5254735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1" tIns="0" rIns="121911" bIns="0" anchor="ctr">
            <a:spAutoFit/>
          </a:bodyPr>
          <a:lstStyle>
            <a:lvl1pPr defTabSz="4572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878011">
              <a:defRPr/>
            </a:pPr>
            <a:r>
              <a:rPr lang="zh-TW" altLang="zh-TW" dirty="0"/>
              <a:t>專業 </a:t>
            </a:r>
            <a:r>
              <a:rPr lang="zh-TW" altLang="en-US" dirty="0"/>
              <a:t> </a:t>
            </a:r>
            <a:r>
              <a:rPr lang="zh-TW" altLang="zh-TW" dirty="0"/>
              <a:t>熱誠 </a:t>
            </a:r>
            <a:r>
              <a:rPr lang="zh-TW" altLang="en-US" dirty="0"/>
              <a:t> </a:t>
            </a:r>
            <a:r>
              <a:rPr lang="zh-TW" altLang="zh-TW" dirty="0"/>
              <a:t>有愛心</a:t>
            </a:r>
            <a:endParaRPr lang="zh-CN" altLang="en-US" sz="2400" b="1" baseline="-3000" dirty="0">
              <a:solidFill>
                <a:schemeClr val="accent1"/>
              </a:solidFill>
              <a:latin typeface="字魂141号-活力悦动体" panose="00000500000000000000" pitchFamily="2" charset="-122"/>
              <a:ea typeface="字魂141号-活力悦动体" panose="00000500000000000000" pitchFamily="2" charset="-122"/>
              <a:cs typeface="+mn-ea"/>
              <a:sym typeface="字魂141号-活力悦动体" panose="00000500000000000000" pitchFamily="2" charset="-122"/>
            </a:endParaRPr>
          </a:p>
        </p:txBody>
      </p:sp>
      <p:cxnSp>
        <p:nvCxnSpPr>
          <p:cNvPr id="12" name="Straight Connector 86"/>
          <p:cNvCxnSpPr/>
          <p:nvPr/>
        </p:nvCxnSpPr>
        <p:spPr>
          <a:xfrm>
            <a:off x="640897" y="3336537"/>
            <a:ext cx="5275371" cy="0"/>
          </a:xfrm>
          <a:prstGeom prst="line">
            <a:avLst/>
          </a:prstGeom>
          <a:ln w="57150" cmpd="sng">
            <a:solidFill>
              <a:srgbClr val="0196E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62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9075568" y="5002648"/>
            <a:ext cx="2006569" cy="600647"/>
            <a:chOff x="9227968" y="5175368"/>
            <a:chExt cx="2006569" cy="600647"/>
          </a:xfrm>
        </p:grpSpPr>
        <p:sp>
          <p:nvSpPr>
            <p:cNvPr id="11" name="TextBox 10"/>
            <p:cNvSpPr txBox="1"/>
            <p:nvPr/>
          </p:nvSpPr>
          <p:spPr>
            <a:xfrm>
              <a:off x="9227968" y="5175368"/>
              <a:ext cx="2006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字魂141号-活力悦动体" panose="00000500000000000000" pitchFamily="2" charset="-122"/>
                </a:rPr>
                <a:t>音樂、美術教室</a:t>
              </a:r>
              <a:endParaRPr lang="en-US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字魂141号-活力悦动体" panose="00000500000000000000" pitchFamily="2" charset="-122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227969" y="5429766"/>
              <a:ext cx="2006568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120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20125" y="1920864"/>
            <a:ext cx="3304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字魂141号-活力悦动体" panose="00000500000000000000" pitchFamily="2" charset="-122"/>
              </a:rPr>
              <a:t>完善設備</a:t>
            </a:r>
            <a:endParaRPr lang="en-US" altLang="zh-TW" sz="32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字魂141号-活力悦动体" panose="00000500000000000000" pitchFamily="2" charset="-122"/>
            </a:endParaRPr>
          </a:p>
          <a:p>
            <a:r>
              <a:rPr lang="zh-TW" altLang="en-US" sz="3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字魂141号-活力悦动体" panose="00000500000000000000" pitchFamily="2" charset="-122"/>
              </a:rPr>
              <a:t>專業大樓</a:t>
            </a:r>
            <a:endParaRPr lang="en-US" sz="32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字魂141号-活力悦动体" panose="00000500000000000000" pitchFamily="2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2525" y="3112941"/>
            <a:ext cx="597279" cy="81537"/>
          </a:xfrm>
          <a:prstGeom prst="rect">
            <a:avLst/>
          </a:prstGeom>
          <a:solidFill>
            <a:srgbClr val="0196E4"/>
          </a:solidFill>
          <a:ln>
            <a:solidFill>
              <a:srgbClr val="0196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字魂141号-活力悦动体" panose="00000500000000000000" pitchFamily="2" charset="-122"/>
              <a:ea typeface="字魂141号-活力悦动体" panose="00000500000000000000" pitchFamily="2" charset="-122"/>
              <a:sym typeface="字魂141号-活力悦动体" panose="00000500000000000000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05295" y="3440530"/>
            <a:ext cx="2015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字魂141号-活力悦动体" panose="00000500000000000000" pitchFamily="2" charset="-122"/>
              </a:rPr>
              <a:t>化學實驗室</a:t>
            </a:r>
            <a:endParaRPr 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字魂141号-活力悦动体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684FF9D-5891-4876-BF6C-EB2215E4F9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650" y="1749551"/>
            <a:ext cx="3927769" cy="3927769"/>
          </a:xfrm>
          <a:prstGeom prst="rect">
            <a:avLst/>
          </a:prstGeom>
        </p:spPr>
      </p:pic>
      <p:sp>
        <p:nvSpPr>
          <p:cNvPr id="20" name="文本框 8"/>
          <p:cNvSpPr txBox="1"/>
          <p:nvPr/>
        </p:nvSpPr>
        <p:spPr>
          <a:xfrm>
            <a:off x="2306093" y="614493"/>
            <a:ext cx="7579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zh-TW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四維</a:t>
            </a:r>
            <a:r>
              <a:rPr lang="zh-TW" altLang="en-US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  充實設備</a:t>
            </a:r>
            <a:endParaRPr lang="zh-CN" altLang="en-US" sz="40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459165" y="3440530"/>
            <a:ext cx="2015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字魂141号-活力悦动体" panose="00000500000000000000" pitchFamily="2" charset="-122"/>
              </a:rPr>
              <a:t>國家檢定場</a:t>
            </a:r>
            <a:endParaRPr 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字魂141号-活力悦动体" panose="00000500000000000000" pitchFamily="2" charset="-122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9075568" y="1163542"/>
            <a:ext cx="2006569" cy="600647"/>
            <a:chOff x="9227968" y="5175368"/>
            <a:chExt cx="2006569" cy="600647"/>
          </a:xfrm>
        </p:grpSpPr>
        <p:sp>
          <p:nvSpPr>
            <p:cNvPr id="24" name="TextBox 10"/>
            <p:cNvSpPr txBox="1"/>
            <p:nvPr/>
          </p:nvSpPr>
          <p:spPr>
            <a:xfrm>
              <a:off x="9227968" y="5175368"/>
              <a:ext cx="1764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字魂141号-活力悦动体" panose="00000500000000000000" pitchFamily="2" charset="-122"/>
                </a:rPr>
                <a:t>戶</a:t>
              </a:r>
              <a:r>
                <a:rPr lang="zh-TW" altLang="en-US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字魂141号-活力悦动体" panose="00000500000000000000" pitchFamily="2" charset="-122"/>
                </a:rPr>
                <a:t>外</a:t>
              </a:r>
              <a:r>
                <a:rPr lang="zh-TW" altLang="en-US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字魂141号-活力悦动体" panose="00000500000000000000" pitchFamily="2" charset="-122"/>
                </a:rPr>
                <a:t>球場</a:t>
              </a:r>
              <a:endParaRPr lang="en-US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字魂141号-活力悦动体" panose="00000500000000000000" pitchFamily="2" charset="-122"/>
              </a:endParaRPr>
            </a:p>
          </p:txBody>
        </p:sp>
        <p:sp>
          <p:nvSpPr>
            <p:cNvPr id="25" name="Rectangle 11"/>
            <p:cNvSpPr/>
            <p:nvPr/>
          </p:nvSpPr>
          <p:spPr>
            <a:xfrm>
              <a:off x="9227969" y="5429766"/>
              <a:ext cx="2006568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120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9075568" y="3083095"/>
            <a:ext cx="2006569" cy="600647"/>
            <a:chOff x="9227968" y="5175368"/>
            <a:chExt cx="2006569" cy="600647"/>
          </a:xfrm>
        </p:grpSpPr>
        <p:sp>
          <p:nvSpPr>
            <p:cNvPr id="27" name="TextBox 10"/>
            <p:cNvSpPr txBox="1"/>
            <p:nvPr/>
          </p:nvSpPr>
          <p:spPr>
            <a:xfrm>
              <a:off x="9227968" y="5175368"/>
              <a:ext cx="1764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字魂141号-活力悦动体" panose="00000500000000000000" pitchFamily="2" charset="-122"/>
                </a:rPr>
                <a:t>室內球場</a:t>
              </a:r>
              <a:endParaRPr lang="en-US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字魂141号-活力悦动体" panose="00000500000000000000" pitchFamily="2" charset="-122"/>
              </a:endParaRPr>
            </a:p>
          </p:txBody>
        </p:sp>
        <p:sp>
          <p:nvSpPr>
            <p:cNvPr id="28" name="Rectangle 11"/>
            <p:cNvSpPr/>
            <p:nvPr/>
          </p:nvSpPr>
          <p:spPr>
            <a:xfrm>
              <a:off x="9227969" y="5429766"/>
              <a:ext cx="2006568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120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endParaRPr>
            </a:p>
          </p:txBody>
        </p:sp>
      </p:grp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8" b="1695"/>
          <a:stretch/>
        </p:blipFill>
        <p:spPr>
          <a:xfrm>
            <a:off x="2962947" y="4049687"/>
            <a:ext cx="2426933" cy="167039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1" y="4022077"/>
            <a:ext cx="2265600" cy="16992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467" y="1592153"/>
            <a:ext cx="2157655" cy="144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467" y="3468991"/>
            <a:ext cx="2157655" cy="144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467" y="5371980"/>
            <a:ext cx="2157655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9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5550229" y="1939486"/>
            <a:ext cx="5411142" cy="56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大學繁星 錄取率最高 年年有台大</a:t>
            </a:r>
            <a:endParaRPr lang="en-US" altLang="zh-CN" sz="2800" b="1" dirty="0">
              <a:latin typeface="微軟正黑體" panose="020B0604030504040204" pitchFamily="34" charset="-120"/>
              <a:ea typeface="微軟正黑體" panose="020B0604030504040204" pitchFamily="34" charset="-120"/>
              <a:sym typeface="字魂141号-活力悦动体" panose="00000500000000000000" pitchFamily="2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5699760" y="2977869"/>
            <a:ext cx="274320" cy="177165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w="76200" cap="rnd">
            <a:solidFill>
              <a:srgbClr val="E83D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  <a:latin typeface="字魂141号-活力悦动体" panose="00000500000000000000" pitchFamily="2" charset="-122"/>
              <a:ea typeface="字魂141号-活力悦动体" panose="00000500000000000000" pitchFamily="2" charset="-122"/>
              <a:cs typeface="+mn-ea"/>
              <a:sym typeface="字魂141号-活力悦动体" panose="00000500000000000000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022668" y="2879960"/>
            <a:ext cx="5072221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zh-TW" sz="2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普科升學全壘打</a:t>
            </a:r>
            <a:r>
              <a:rPr lang="zh-TW" altLang="en-US" sz="2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2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國立大學百分之四十</a:t>
            </a:r>
            <a:endParaRPr lang="zh-CN" altLang="en-US" sz="2300" b="1" dirty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字魂141号-活力悦动体" panose="00000500000000000000" pitchFamily="2" charset="-122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5699760" y="3754061"/>
            <a:ext cx="274320" cy="177165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w="762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字魂141号-活力悦动体" panose="00000500000000000000" pitchFamily="2" charset="-122"/>
              <a:ea typeface="字魂141号-活力悦动体" panose="00000500000000000000" pitchFamily="2" charset="-122"/>
              <a:cs typeface="+mn-ea"/>
              <a:sym typeface="字魂141号-活力悦动体" panose="000005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022668" y="3674855"/>
            <a:ext cx="5072221" cy="47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zh-TW" sz="2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綜高繁星百分百 </a:t>
            </a:r>
            <a:r>
              <a:rPr lang="zh-TW" altLang="en-US" sz="2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2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台科北科高餐大</a:t>
            </a:r>
            <a:endParaRPr lang="zh-CN" altLang="en-US" sz="2300" b="1" dirty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字魂141号-活力悦动体" panose="00000500000000000000" pitchFamily="2" charset="-122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5699760" y="4579470"/>
            <a:ext cx="274320" cy="177165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w="762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字魂141号-活力悦动体" panose="00000500000000000000" pitchFamily="2" charset="-122"/>
              <a:ea typeface="字魂141号-活力悦动体" panose="00000500000000000000" pitchFamily="2" charset="-122"/>
              <a:cs typeface="+mn-ea"/>
              <a:sym typeface="字魂141号-活力悦动体" panose="00000500000000000000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022669" y="4469750"/>
            <a:ext cx="5072221" cy="47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zh-TW" sz="2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特殊選才</a:t>
            </a:r>
            <a:r>
              <a:rPr lang="zh-TW" altLang="en-US" sz="2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2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體育績優 </a:t>
            </a:r>
            <a:r>
              <a:rPr lang="zh-TW" altLang="en-US" sz="2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2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技優甄審</a:t>
            </a:r>
            <a:endParaRPr lang="zh-CN" altLang="en-US" sz="2300" b="1" dirty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字魂141号-活力悦动体" panose="000005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49340" y="5264646"/>
            <a:ext cx="4242435" cy="553720"/>
          </a:xfrm>
          <a:prstGeom prst="rect">
            <a:avLst/>
          </a:prstGeom>
          <a:solidFill>
            <a:srgbClr val="DEC8D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字魂141号-活力悦动体" panose="00000500000000000000" pitchFamily="2" charset="-122"/>
              <a:ea typeface="字魂141号-活力悦动体" panose="00000500000000000000" pitchFamily="2" charset="-122"/>
              <a:cs typeface="+mn-ea"/>
              <a:sym typeface="字魂141号-活力悦动体" panose="000005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90857" y="5266551"/>
            <a:ext cx="553085" cy="5537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字魂141号-活力悦动体" panose="00000500000000000000" pitchFamily="2" charset="-122"/>
              <a:ea typeface="字魂141号-活力悦动体" panose="00000500000000000000" pitchFamily="2" charset="-122"/>
              <a:cs typeface="+mn-ea"/>
              <a:sym typeface="字魂141号-活力悦动体" panose="00000500000000000000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311900" y="5301282"/>
            <a:ext cx="5072221" cy="47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zh-TW" sz="2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多元進路 全面輔導</a:t>
            </a:r>
            <a:endParaRPr lang="zh-CN" altLang="en-US" sz="2300" b="1" dirty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字魂141号-活力悦动体" panose="00000500000000000000" pitchFamily="2" charset="-122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CB065BF0-62AD-436A-BD5B-A8E5851B21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5626"/>
          <a:stretch/>
        </p:blipFill>
        <p:spPr>
          <a:xfrm>
            <a:off x="350533" y="1089866"/>
            <a:ext cx="5406218" cy="4561442"/>
          </a:xfrm>
          <a:prstGeom prst="rect">
            <a:avLst/>
          </a:prstGeom>
        </p:spPr>
      </p:pic>
      <p:sp>
        <p:nvSpPr>
          <p:cNvPr id="17" name="文本框 8"/>
          <p:cNvSpPr txBox="1"/>
          <p:nvPr/>
        </p:nvSpPr>
        <p:spPr>
          <a:xfrm>
            <a:off x="2306093" y="614493"/>
            <a:ext cx="7579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zh-TW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四維</a:t>
            </a:r>
            <a:r>
              <a:rPr lang="zh-TW" altLang="en-US" sz="40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  升學亮眼</a:t>
            </a:r>
            <a:endParaRPr lang="zh-CN" altLang="en-US" sz="40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Freeform 10"/>
          <p:cNvSpPr>
            <a:spLocks noEditPoints="1"/>
          </p:cNvSpPr>
          <p:nvPr/>
        </p:nvSpPr>
        <p:spPr bwMode="auto">
          <a:xfrm>
            <a:off x="5759450" y="5389106"/>
            <a:ext cx="227330" cy="305435"/>
          </a:xfrm>
          <a:custGeom>
            <a:avLst/>
            <a:gdLst>
              <a:gd name="T0" fmla="*/ 96 w 145"/>
              <a:gd name="T1" fmla="*/ 71 h 195"/>
              <a:gd name="T2" fmla="*/ 72 w 145"/>
              <a:gd name="T3" fmla="*/ 81 h 195"/>
              <a:gd name="T4" fmla="*/ 60 w 145"/>
              <a:gd name="T5" fmla="*/ 79 h 195"/>
              <a:gd name="T6" fmla="*/ 49 w 145"/>
              <a:gd name="T7" fmla="*/ 71 h 195"/>
              <a:gd name="T8" fmla="*/ 43 w 145"/>
              <a:gd name="T9" fmla="*/ 71 h 195"/>
              <a:gd name="T10" fmla="*/ 43 w 145"/>
              <a:gd name="T11" fmla="*/ 78 h 195"/>
              <a:gd name="T12" fmla="*/ 56 w 145"/>
              <a:gd name="T13" fmla="*/ 87 h 195"/>
              <a:gd name="T14" fmla="*/ 72 w 145"/>
              <a:gd name="T15" fmla="*/ 90 h 195"/>
              <a:gd name="T16" fmla="*/ 102 w 145"/>
              <a:gd name="T17" fmla="*/ 78 h 195"/>
              <a:gd name="T18" fmla="*/ 102 w 145"/>
              <a:gd name="T19" fmla="*/ 71 h 195"/>
              <a:gd name="T20" fmla="*/ 96 w 145"/>
              <a:gd name="T21" fmla="*/ 71 h 195"/>
              <a:gd name="T22" fmla="*/ 106 w 145"/>
              <a:gd name="T23" fmla="*/ 170 h 195"/>
              <a:gd name="T24" fmla="*/ 106 w 145"/>
              <a:gd name="T25" fmla="*/ 170 h 195"/>
              <a:gd name="T26" fmla="*/ 39 w 145"/>
              <a:gd name="T27" fmla="*/ 170 h 195"/>
              <a:gd name="T28" fmla="*/ 34 w 145"/>
              <a:gd name="T29" fmla="*/ 174 h 195"/>
              <a:gd name="T30" fmla="*/ 39 w 145"/>
              <a:gd name="T31" fmla="*/ 179 h 195"/>
              <a:gd name="T32" fmla="*/ 106 w 145"/>
              <a:gd name="T33" fmla="*/ 179 h 195"/>
              <a:gd name="T34" fmla="*/ 111 w 145"/>
              <a:gd name="T35" fmla="*/ 174 h 195"/>
              <a:gd name="T36" fmla="*/ 106 w 145"/>
              <a:gd name="T37" fmla="*/ 170 h 195"/>
              <a:gd name="T38" fmla="*/ 145 w 145"/>
              <a:gd name="T39" fmla="*/ 75 h 195"/>
              <a:gd name="T40" fmla="*/ 145 w 145"/>
              <a:gd name="T41" fmla="*/ 75 h 195"/>
              <a:gd name="T42" fmla="*/ 124 w 145"/>
              <a:gd name="T43" fmla="*/ 22 h 195"/>
              <a:gd name="T44" fmla="*/ 72 w 145"/>
              <a:gd name="T45" fmla="*/ 0 h 195"/>
              <a:gd name="T46" fmla="*/ 21 w 145"/>
              <a:gd name="T47" fmla="*/ 22 h 195"/>
              <a:gd name="T48" fmla="*/ 0 w 145"/>
              <a:gd name="T49" fmla="*/ 75 h 195"/>
              <a:gd name="T50" fmla="*/ 9 w 145"/>
              <a:gd name="T51" fmla="*/ 112 h 195"/>
              <a:gd name="T52" fmla="*/ 9 w 145"/>
              <a:gd name="T53" fmla="*/ 112 h 195"/>
              <a:gd name="T54" fmla="*/ 31 w 145"/>
              <a:gd name="T55" fmla="*/ 137 h 195"/>
              <a:gd name="T56" fmla="*/ 31 w 145"/>
              <a:gd name="T57" fmla="*/ 158 h 195"/>
              <a:gd name="T58" fmla="*/ 39 w 145"/>
              <a:gd name="T59" fmla="*/ 166 h 195"/>
              <a:gd name="T60" fmla="*/ 106 w 145"/>
              <a:gd name="T61" fmla="*/ 166 h 195"/>
              <a:gd name="T62" fmla="*/ 114 w 145"/>
              <a:gd name="T63" fmla="*/ 158 h 195"/>
              <a:gd name="T64" fmla="*/ 114 w 145"/>
              <a:gd name="T65" fmla="*/ 137 h 195"/>
              <a:gd name="T66" fmla="*/ 136 w 145"/>
              <a:gd name="T67" fmla="*/ 112 h 195"/>
              <a:gd name="T68" fmla="*/ 136 w 145"/>
              <a:gd name="T69" fmla="*/ 112 h 195"/>
              <a:gd name="T70" fmla="*/ 145 w 145"/>
              <a:gd name="T71" fmla="*/ 75 h 195"/>
              <a:gd name="T72" fmla="*/ 123 w 145"/>
              <a:gd name="T73" fmla="*/ 104 h 195"/>
              <a:gd name="T74" fmla="*/ 123 w 145"/>
              <a:gd name="T75" fmla="*/ 104 h 195"/>
              <a:gd name="T76" fmla="*/ 123 w 145"/>
              <a:gd name="T77" fmla="*/ 104 h 195"/>
              <a:gd name="T78" fmla="*/ 123 w 145"/>
              <a:gd name="T79" fmla="*/ 104 h 195"/>
              <a:gd name="T80" fmla="*/ 102 w 145"/>
              <a:gd name="T81" fmla="*/ 126 h 195"/>
              <a:gd name="T82" fmla="*/ 99 w 145"/>
              <a:gd name="T83" fmla="*/ 133 h 195"/>
              <a:gd name="T84" fmla="*/ 99 w 145"/>
              <a:gd name="T85" fmla="*/ 133 h 195"/>
              <a:gd name="T86" fmla="*/ 99 w 145"/>
              <a:gd name="T87" fmla="*/ 150 h 195"/>
              <a:gd name="T88" fmla="*/ 46 w 145"/>
              <a:gd name="T89" fmla="*/ 150 h 195"/>
              <a:gd name="T90" fmla="*/ 46 w 145"/>
              <a:gd name="T91" fmla="*/ 133 h 195"/>
              <a:gd name="T92" fmla="*/ 42 w 145"/>
              <a:gd name="T93" fmla="*/ 126 h 195"/>
              <a:gd name="T94" fmla="*/ 22 w 145"/>
              <a:gd name="T95" fmla="*/ 104 h 195"/>
              <a:gd name="T96" fmla="*/ 22 w 145"/>
              <a:gd name="T97" fmla="*/ 104 h 195"/>
              <a:gd name="T98" fmla="*/ 14 w 145"/>
              <a:gd name="T99" fmla="*/ 75 h 195"/>
              <a:gd name="T100" fmla="*/ 31 w 145"/>
              <a:gd name="T101" fmla="*/ 33 h 195"/>
              <a:gd name="T102" fmla="*/ 72 w 145"/>
              <a:gd name="T103" fmla="*/ 15 h 195"/>
              <a:gd name="T104" fmla="*/ 113 w 145"/>
              <a:gd name="T105" fmla="*/ 33 h 195"/>
              <a:gd name="T106" fmla="*/ 130 w 145"/>
              <a:gd name="T107" fmla="*/ 75 h 195"/>
              <a:gd name="T108" fmla="*/ 123 w 145"/>
              <a:gd name="T109" fmla="*/ 104 h 195"/>
              <a:gd name="T110" fmla="*/ 92 w 145"/>
              <a:gd name="T111" fmla="*/ 186 h 195"/>
              <a:gd name="T112" fmla="*/ 92 w 145"/>
              <a:gd name="T113" fmla="*/ 186 h 195"/>
              <a:gd name="T114" fmla="*/ 53 w 145"/>
              <a:gd name="T115" fmla="*/ 186 h 195"/>
              <a:gd name="T116" fmla="*/ 48 w 145"/>
              <a:gd name="T117" fmla="*/ 190 h 195"/>
              <a:gd name="T118" fmla="*/ 53 w 145"/>
              <a:gd name="T119" fmla="*/ 195 h 195"/>
              <a:gd name="T120" fmla="*/ 92 w 145"/>
              <a:gd name="T121" fmla="*/ 195 h 195"/>
              <a:gd name="T122" fmla="*/ 96 w 145"/>
              <a:gd name="T123" fmla="*/ 190 h 195"/>
              <a:gd name="T124" fmla="*/ 92 w 145"/>
              <a:gd name="T125" fmla="*/ 186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" h="195">
                <a:moveTo>
                  <a:pt x="96" y="71"/>
                </a:moveTo>
                <a:cubicBezTo>
                  <a:pt x="90" y="77"/>
                  <a:pt x="82" y="81"/>
                  <a:pt x="72" y="81"/>
                </a:cubicBezTo>
                <a:cubicBezTo>
                  <a:pt x="68" y="81"/>
                  <a:pt x="63" y="80"/>
                  <a:pt x="60" y="79"/>
                </a:cubicBezTo>
                <a:cubicBezTo>
                  <a:pt x="56" y="77"/>
                  <a:pt x="52" y="74"/>
                  <a:pt x="49" y="71"/>
                </a:cubicBezTo>
                <a:cubicBezTo>
                  <a:pt x="47" y="69"/>
                  <a:pt x="44" y="69"/>
                  <a:pt x="43" y="71"/>
                </a:cubicBezTo>
                <a:cubicBezTo>
                  <a:pt x="41" y="73"/>
                  <a:pt x="41" y="76"/>
                  <a:pt x="43" y="78"/>
                </a:cubicBezTo>
                <a:cubicBezTo>
                  <a:pt x="46" y="82"/>
                  <a:pt x="51" y="85"/>
                  <a:pt x="56" y="87"/>
                </a:cubicBezTo>
                <a:cubicBezTo>
                  <a:pt x="61" y="89"/>
                  <a:pt x="67" y="90"/>
                  <a:pt x="72" y="90"/>
                </a:cubicBezTo>
                <a:cubicBezTo>
                  <a:pt x="84" y="90"/>
                  <a:pt x="95" y="85"/>
                  <a:pt x="102" y="78"/>
                </a:cubicBezTo>
                <a:cubicBezTo>
                  <a:pt x="104" y="76"/>
                  <a:pt x="104" y="73"/>
                  <a:pt x="102" y="71"/>
                </a:cubicBezTo>
                <a:cubicBezTo>
                  <a:pt x="100" y="69"/>
                  <a:pt x="98" y="69"/>
                  <a:pt x="96" y="71"/>
                </a:cubicBezTo>
                <a:close/>
                <a:moveTo>
                  <a:pt x="106" y="170"/>
                </a:moveTo>
                <a:cubicBezTo>
                  <a:pt x="106" y="170"/>
                  <a:pt x="106" y="170"/>
                  <a:pt x="106" y="170"/>
                </a:cubicBezTo>
                <a:cubicBezTo>
                  <a:pt x="39" y="170"/>
                  <a:pt x="39" y="170"/>
                  <a:pt x="39" y="170"/>
                </a:cubicBezTo>
                <a:cubicBezTo>
                  <a:pt x="36" y="170"/>
                  <a:pt x="34" y="172"/>
                  <a:pt x="34" y="174"/>
                </a:cubicBezTo>
                <a:cubicBezTo>
                  <a:pt x="34" y="177"/>
                  <a:pt x="36" y="179"/>
                  <a:pt x="39" y="179"/>
                </a:cubicBezTo>
                <a:cubicBezTo>
                  <a:pt x="106" y="179"/>
                  <a:pt x="106" y="179"/>
                  <a:pt x="106" y="179"/>
                </a:cubicBezTo>
                <a:cubicBezTo>
                  <a:pt x="109" y="179"/>
                  <a:pt x="111" y="177"/>
                  <a:pt x="111" y="174"/>
                </a:cubicBezTo>
                <a:cubicBezTo>
                  <a:pt x="111" y="172"/>
                  <a:pt x="109" y="170"/>
                  <a:pt x="106" y="170"/>
                </a:cubicBezTo>
                <a:close/>
                <a:moveTo>
                  <a:pt x="145" y="75"/>
                </a:moveTo>
                <a:cubicBezTo>
                  <a:pt x="145" y="75"/>
                  <a:pt x="145" y="75"/>
                  <a:pt x="145" y="75"/>
                </a:cubicBezTo>
                <a:cubicBezTo>
                  <a:pt x="145" y="54"/>
                  <a:pt x="137" y="36"/>
                  <a:pt x="124" y="22"/>
                </a:cubicBezTo>
                <a:cubicBezTo>
                  <a:pt x="111" y="9"/>
                  <a:pt x="92" y="0"/>
                  <a:pt x="72" y="0"/>
                </a:cubicBezTo>
                <a:cubicBezTo>
                  <a:pt x="52" y="0"/>
                  <a:pt x="34" y="9"/>
                  <a:pt x="21" y="22"/>
                </a:cubicBezTo>
                <a:cubicBezTo>
                  <a:pt x="8" y="36"/>
                  <a:pt x="0" y="54"/>
                  <a:pt x="0" y="75"/>
                </a:cubicBezTo>
                <a:cubicBezTo>
                  <a:pt x="0" y="88"/>
                  <a:pt x="3" y="101"/>
                  <a:pt x="9" y="112"/>
                </a:cubicBezTo>
                <a:cubicBezTo>
                  <a:pt x="9" y="112"/>
                  <a:pt x="9" y="112"/>
                  <a:pt x="9" y="112"/>
                </a:cubicBezTo>
                <a:cubicBezTo>
                  <a:pt x="14" y="122"/>
                  <a:pt x="22" y="130"/>
                  <a:pt x="31" y="137"/>
                </a:cubicBezTo>
                <a:cubicBezTo>
                  <a:pt x="31" y="158"/>
                  <a:pt x="31" y="158"/>
                  <a:pt x="31" y="158"/>
                </a:cubicBezTo>
                <a:cubicBezTo>
                  <a:pt x="31" y="162"/>
                  <a:pt x="34" y="166"/>
                  <a:pt x="39" y="166"/>
                </a:cubicBezTo>
                <a:cubicBezTo>
                  <a:pt x="106" y="166"/>
                  <a:pt x="106" y="166"/>
                  <a:pt x="106" y="166"/>
                </a:cubicBezTo>
                <a:cubicBezTo>
                  <a:pt x="110" y="166"/>
                  <a:pt x="114" y="162"/>
                  <a:pt x="114" y="158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23" y="130"/>
                  <a:pt x="130" y="122"/>
                  <a:pt x="136" y="112"/>
                </a:cubicBezTo>
                <a:cubicBezTo>
                  <a:pt x="136" y="112"/>
                  <a:pt x="136" y="112"/>
                  <a:pt x="136" y="112"/>
                </a:cubicBezTo>
                <a:cubicBezTo>
                  <a:pt x="142" y="101"/>
                  <a:pt x="145" y="88"/>
                  <a:pt x="145" y="75"/>
                </a:cubicBezTo>
                <a:close/>
                <a:moveTo>
                  <a:pt x="123" y="104"/>
                </a:move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18" y="114"/>
                  <a:pt x="111" y="121"/>
                  <a:pt x="102" y="126"/>
                </a:cubicBezTo>
                <a:cubicBezTo>
                  <a:pt x="100" y="128"/>
                  <a:pt x="99" y="130"/>
                  <a:pt x="99" y="133"/>
                </a:cubicBezTo>
                <a:cubicBezTo>
                  <a:pt x="99" y="133"/>
                  <a:pt x="99" y="133"/>
                  <a:pt x="99" y="133"/>
                </a:cubicBezTo>
                <a:cubicBezTo>
                  <a:pt x="99" y="150"/>
                  <a:pt x="99" y="150"/>
                  <a:pt x="99" y="150"/>
                </a:cubicBezTo>
                <a:cubicBezTo>
                  <a:pt x="46" y="150"/>
                  <a:pt x="46" y="150"/>
                  <a:pt x="46" y="150"/>
                </a:cubicBezTo>
                <a:cubicBezTo>
                  <a:pt x="46" y="133"/>
                  <a:pt x="46" y="133"/>
                  <a:pt x="46" y="133"/>
                </a:cubicBezTo>
                <a:cubicBezTo>
                  <a:pt x="46" y="130"/>
                  <a:pt x="44" y="127"/>
                  <a:pt x="42" y="126"/>
                </a:cubicBezTo>
                <a:cubicBezTo>
                  <a:pt x="33" y="121"/>
                  <a:pt x="27" y="113"/>
                  <a:pt x="22" y="104"/>
                </a:cubicBezTo>
                <a:cubicBezTo>
                  <a:pt x="22" y="104"/>
                  <a:pt x="22" y="104"/>
                  <a:pt x="22" y="104"/>
                </a:cubicBezTo>
                <a:cubicBezTo>
                  <a:pt x="17" y="96"/>
                  <a:pt x="14" y="86"/>
                  <a:pt x="14" y="75"/>
                </a:cubicBezTo>
                <a:cubicBezTo>
                  <a:pt x="14" y="59"/>
                  <a:pt x="21" y="44"/>
                  <a:pt x="31" y="33"/>
                </a:cubicBezTo>
                <a:cubicBezTo>
                  <a:pt x="42" y="22"/>
                  <a:pt x="56" y="15"/>
                  <a:pt x="72" y="15"/>
                </a:cubicBezTo>
                <a:cubicBezTo>
                  <a:pt x="88" y="15"/>
                  <a:pt x="103" y="22"/>
                  <a:pt x="113" y="33"/>
                </a:cubicBezTo>
                <a:cubicBezTo>
                  <a:pt x="124" y="44"/>
                  <a:pt x="130" y="59"/>
                  <a:pt x="130" y="75"/>
                </a:cubicBezTo>
                <a:cubicBezTo>
                  <a:pt x="130" y="86"/>
                  <a:pt x="128" y="96"/>
                  <a:pt x="123" y="104"/>
                </a:cubicBezTo>
                <a:close/>
                <a:moveTo>
                  <a:pt x="92" y="186"/>
                </a:moveTo>
                <a:cubicBezTo>
                  <a:pt x="92" y="186"/>
                  <a:pt x="92" y="186"/>
                  <a:pt x="92" y="186"/>
                </a:cubicBezTo>
                <a:cubicBezTo>
                  <a:pt x="53" y="186"/>
                  <a:pt x="53" y="186"/>
                  <a:pt x="53" y="186"/>
                </a:cubicBezTo>
                <a:cubicBezTo>
                  <a:pt x="50" y="186"/>
                  <a:pt x="48" y="188"/>
                  <a:pt x="48" y="190"/>
                </a:cubicBezTo>
                <a:cubicBezTo>
                  <a:pt x="48" y="193"/>
                  <a:pt x="50" y="195"/>
                  <a:pt x="53" y="195"/>
                </a:cubicBezTo>
                <a:cubicBezTo>
                  <a:pt x="92" y="195"/>
                  <a:pt x="92" y="195"/>
                  <a:pt x="92" y="195"/>
                </a:cubicBezTo>
                <a:cubicBezTo>
                  <a:pt x="94" y="195"/>
                  <a:pt x="96" y="193"/>
                  <a:pt x="96" y="190"/>
                </a:cubicBezTo>
                <a:cubicBezTo>
                  <a:pt x="96" y="188"/>
                  <a:pt x="94" y="186"/>
                  <a:pt x="92" y="18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FFFF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字魂141号-活力悦动体" panose="00000500000000000000" pitchFamily="2" charset="-122"/>
              <a:ea typeface="字魂141号-活力悦动体" panose="00000500000000000000" pitchFamily="2" charset="-122"/>
              <a:cs typeface="+mn-ea"/>
              <a:sym typeface="字魂141号-活力悦动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00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英语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2456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75BBE8"/>
      </a:accent1>
      <a:accent2>
        <a:srgbClr val="75BBE8"/>
      </a:accent2>
      <a:accent3>
        <a:srgbClr val="75BBE8"/>
      </a:accent3>
      <a:accent4>
        <a:srgbClr val="75BBE8"/>
      </a:accent4>
      <a:accent5>
        <a:srgbClr val="75BBE8"/>
      </a:accent5>
      <a:accent6>
        <a:srgbClr val="75BBE8"/>
      </a:accent6>
      <a:hlink>
        <a:srgbClr val="EFD600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436</Words>
  <Application>Microsoft Office PowerPoint</Application>
  <PresentationFormat>寬螢幕</PresentationFormat>
  <Paragraphs>129</Paragraphs>
  <Slides>15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6" baseType="lpstr">
      <vt:lpstr>Arial</vt:lpstr>
      <vt:lpstr>华康娃娃体W5</vt:lpstr>
      <vt:lpstr>字魂141号-活力悦动体</vt:lpstr>
      <vt:lpstr>Algerian</vt:lpstr>
      <vt:lpstr>Calibri</vt:lpstr>
      <vt:lpstr>MS PGothic</vt:lpstr>
      <vt:lpstr>微軟正黑體</vt:lpstr>
      <vt:lpstr>新細明體</vt:lpstr>
      <vt:lpstr>等线</vt:lpstr>
      <vt:lpstr>Noto Sans S Chinese Light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英语</dc:title>
  <dc:creator>qqqqq</dc:creator>
  <cp:lastModifiedBy>shiao_yuan chu</cp:lastModifiedBy>
  <cp:revision>188</cp:revision>
  <dcterms:created xsi:type="dcterms:W3CDTF">2020-04-17T07:28:54Z</dcterms:created>
  <dcterms:modified xsi:type="dcterms:W3CDTF">2023-02-19T17:24:12Z</dcterms:modified>
</cp:coreProperties>
</file>